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16" r:id="rId4"/>
    <p:sldId id="317" r:id="rId5"/>
    <p:sldId id="318" r:id="rId6"/>
    <p:sldId id="320" r:id="rId7"/>
    <p:sldId id="273" r:id="rId8"/>
    <p:sldId id="272" r:id="rId9"/>
    <p:sldId id="274" r:id="rId10"/>
    <p:sldId id="276" r:id="rId11"/>
    <p:sldId id="277" r:id="rId12"/>
    <p:sldId id="278" r:id="rId13"/>
    <p:sldId id="279" r:id="rId14"/>
    <p:sldId id="280" r:id="rId15"/>
    <p:sldId id="282" r:id="rId16"/>
    <p:sldId id="281" r:id="rId17"/>
    <p:sldId id="283" r:id="rId18"/>
    <p:sldId id="321" r:id="rId19"/>
    <p:sldId id="285" r:id="rId20"/>
    <p:sldId id="284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7" r:id="rId32"/>
    <p:sldId id="296" r:id="rId33"/>
    <p:sldId id="298" r:id="rId34"/>
    <p:sldId id="299" r:id="rId35"/>
    <p:sldId id="300" r:id="rId36"/>
    <p:sldId id="301" r:id="rId37"/>
    <p:sldId id="303" r:id="rId38"/>
    <p:sldId id="302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9" roundtripDataSignature="AMtx7mhArknZgMFUr7iOLZ3euqAj3IVr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827534-29FB-4541-B439-1F876C23857B}">
  <a:tblStyle styleId="{95827534-29FB-4541-B439-1F876C2385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5"/>
    <p:restoredTop sz="94728"/>
  </p:normalViewPr>
  <p:slideViewPr>
    <p:cSldViewPr snapToGrid="0" snapToObjects="1">
      <p:cViewPr varScale="1">
        <p:scale>
          <a:sx n="71" d="100"/>
          <a:sy n="71" d="100"/>
        </p:scale>
        <p:origin x="168" y="3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79" Type="http://customschemas.google.com/relationships/presentationmetadata" Target="metadata"/><Relationship Id="rId5" Type="http://schemas.openxmlformats.org/officeDocument/2006/relationships/slide" Target="slides/slide4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8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" name="Google Shape;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9732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9497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027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4421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3655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4883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991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8170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9899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012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339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9503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1659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9159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3026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4362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9152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7301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dirty="0">
                <a:effectLst/>
              </a:rPr>
              <a:t> Map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applies a function to all the items in an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input_list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dirty="0">
                <a:effectLst/>
              </a:rPr>
              <a:t>filter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creates a list of elements for which a function returns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true.python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 lambda function is a small anonymous function.  Syntax = lambda </a:t>
            </a:r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arguments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 </a:t>
            </a:r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expression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200" b="0" i="1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x = lambda a : a + 10</a:t>
            </a:r>
            <a:br>
              <a:rPr lang="en-US" dirty="0"/>
            </a:b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print(x(5))</a:t>
            </a:r>
            <a:endParaRPr dirty="0"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7183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9187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6431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6415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self represents the instance of the class. </a:t>
            </a:r>
            <a:endParaRPr dirty="0"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1665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8581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2738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9167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57820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89530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1852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95856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7655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530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07271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92320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80919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62791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6736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93478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96296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08170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78500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7613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3971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4864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6722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08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325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799850" y="852000"/>
            <a:ext cx="4244100" cy="996900"/>
          </a:xfrm>
          <a:prstGeom prst="rect">
            <a:avLst/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1"/>
          <p:cNvSpPr txBox="1"/>
          <p:nvPr/>
        </p:nvSpPr>
        <p:spPr>
          <a:xfrm>
            <a:off x="900898" y="952423"/>
            <a:ext cx="38823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3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CIS 521:  </a:t>
            </a:r>
            <a:b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 ARTIFICIAL INTELLIGENCE </a:t>
            </a:r>
            <a:endParaRPr sz="1300" i="0" u="none" strike="noStrike" cap="non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" name="Google Shape;18;p11"/>
          <p:cNvSpPr txBox="1"/>
          <p:nvPr/>
        </p:nvSpPr>
        <p:spPr>
          <a:xfrm>
            <a:off x="723650" y="4682587"/>
            <a:ext cx="675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Professor Chris Callison-Burch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/>
          <p:nvPr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11"/>
          <p:cNvPicPr preferRelativeResize="0"/>
          <p:nvPr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22" name="Google Shape;2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2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399684" y="962027"/>
            <a:ext cx="105552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2"/>
          </p:nvPr>
        </p:nvSpPr>
        <p:spPr>
          <a:xfrm>
            <a:off x="394073" y="311152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0661"/>
              </a:buClr>
              <a:buSzPts val="3200"/>
              <a:buFont typeface="Open Sans"/>
              <a:buNone/>
              <a:defRPr sz="3200" b="1">
                <a:solidFill>
                  <a:srgbClr val="37066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o"/>
              <a:defRPr b="1">
                <a:solidFill>
                  <a:srgbClr val="37066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" name="Google Shape;28;p12"/>
          <p:cNvSpPr/>
          <p:nvPr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/>
          <p:nvPr/>
        </p:nvSpPr>
        <p:spPr>
          <a:xfrm>
            <a:off x="11603919" y="3993859"/>
            <a:ext cx="590694" cy="2029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13"/>
          <p:cNvPicPr preferRelativeResize="0"/>
          <p:nvPr/>
        </p:nvPicPr>
        <p:blipFill rotWithShape="1">
          <a:blip r:embed="rId2">
            <a:alphaModFix/>
          </a:blip>
          <a:srcRect l="62741" t="1558" r="29813" b="8596"/>
          <a:stretch/>
        </p:blipFill>
        <p:spPr>
          <a:xfrm>
            <a:off x="11603919" y="-1"/>
            <a:ext cx="588081" cy="399385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3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13"/>
          <p:cNvSpPr txBox="1">
            <a:spLocks noGrp="1"/>
          </p:cNvSpPr>
          <p:nvPr>
            <p:ph type="body" idx="1"/>
          </p:nvPr>
        </p:nvSpPr>
        <p:spPr>
          <a:xfrm>
            <a:off x="394073" y="311152"/>
            <a:ext cx="10555287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/>
          <p:nvPr/>
        </p:nvSpPr>
        <p:spPr>
          <a:xfrm>
            <a:off x="11603919" y="3993859"/>
            <a:ext cx="590694" cy="2029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399684" y="1416050"/>
            <a:ext cx="4823751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8" name="Google Shape;38;p14"/>
          <p:cNvPicPr preferRelativeResize="0"/>
          <p:nvPr/>
        </p:nvPicPr>
        <p:blipFill rotWithShape="1">
          <a:blip r:embed="rId2">
            <a:alphaModFix/>
          </a:blip>
          <a:srcRect l="62741" t="1558" r="29813" b="8596"/>
          <a:stretch/>
        </p:blipFill>
        <p:spPr>
          <a:xfrm>
            <a:off x="11603919" y="-1"/>
            <a:ext cx="588081" cy="399385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394073" y="615950"/>
            <a:ext cx="10608889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>
            <a:spLocks noGrp="1"/>
          </p:cNvSpPr>
          <p:nvPr>
            <p:ph type="pic" idx="3"/>
          </p:nvPr>
        </p:nvSpPr>
        <p:spPr>
          <a:xfrm>
            <a:off x="5629275" y="1416050"/>
            <a:ext cx="53736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1" name="Google Shape;41;p14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4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og.pythonlibrary.org/2016/02/23/python-3-function-overloading-with-singledispatch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image" Target="../media/image17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.7/library/profile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gnos.org/py_antipatterns/" TargetMode="External"/><Relationship Id="rId4" Type="http://schemas.openxmlformats.org/officeDocument/2006/relationships/hyperlink" Target="http://safehammad.com/downloads/python-idioms-2014-01-16.pdf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>
            <a:spLocks noGrp="1"/>
          </p:cNvSpPr>
          <p:nvPr>
            <p:ph type="body" idx="4294967295"/>
          </p:nvPr>
        </p:nvSpPr>
        <p:spPr>
          <a:xfrm>
            <a:off x="699771" y="2286701"/>
            <a:ext cx="5153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4800"/>
              <a:buNone/>
            </a:pPr>
            <a:r>
              <a:rPr lang="en-US" sz="5900" b="1" dirty="0">
                <a:solidFill>
                  <a:srgbClr val="370661"/>
                </a:solidFill>
              </a:rPr>
              <a:t>Introduction to </a:t>
            </a:r>
            <a:r>
              <a:rPr lang="en-US" sz="5900" b="1">
                <a:solidFill>
                  <a:srgbClr val="370661"/>
                </a:solidFill>
              </a:rPr>
              <a:t>Python Part </a:t>
            </a:r>
            <a:r>
              <a:rPr lang="en-US" sz="5900" b="1" dirty="0">
                <a:solidFill>
                  <a:srgbClr val="37066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20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1137177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Benefits of using generators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Less code than writing a standard iterator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Maintains local state automatically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Values are computed one at a time, as they’re needed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Avoids storing the entire sequence in memory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Good for aggregating (summing, counting) items. One pass.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Crucial for infinite sequences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Bad if you need to inspect the individual values</a:t>
            </a:r>
            <a:endParaRPr lang="en-US" dirty="0">
              <a:latin typeface="Courier New" pitchFamily="49" charset="0"/>
              <a:ea typeface="ＭＳ Ｐゴシック" pitchFamily="34" charset="-128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05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21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Using generators: merging sequences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1137177"/>
            <a:ext cx="10549603" cy="5829272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Problem: merge two sorted lists, using the output as a stream (i.e. not storing it). </a:t>
            </a:r>
          </a:p>
          <a:p>
            <a:pPr lvl="1" eaLnBrk="1" hangingPunct="1"/>
            <a:endParaRPr lang="en-US" dirty="0">
              <a:ea typeface="ＭＳ Ｐゴシック" pitchFamily="34" charset="-128"/>
            </a:endParaRP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def merge(l, r):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, j = </a:t>
            </a:r>
            <a:r>
              <a:rPr lang="en-US" sz="1800" b="1" dirty="0" err="1">
                <a:latin typeface="Courier New" pitchFamily="49" charset="0"/>
              </a:rPr>
              <a:t>len</a:t>
            </a:r>
            <a:r>
              <a:rPr lang="en-US" sz="1800" b="1" dirty="0">
                <a:latin typeface="Courier New" pitchFamily="49" charset="0"/>
              </a:rPr>
              <a:t>(l), </a:t>
            </a:r>
            <a:r>
              <a:rPr lang="en-US" sz="1800" b="1" dirty="0" err="1">
                <a:latin typeface="Courier New" pitchFamily="49" charset="0"/>
              </a:rPr>
              <a:t>len</a:t>
            </a:r>
            <a:r>
              <a:rPr lang="en-US" sz="1800" b="1" dirty="0">
                <a:latin typeface="Courier New" pitchFamily="49" charset="0"/>
              </a:rPr>
              <a:t>(r), 0, 0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while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&lt;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 or j &lt;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if j ==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 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&lt;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 and l[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&lt; r[j]):</a:t>
            </a:r>
          </a:p>
          <a:p>
            <a:pPr marL="40005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  yield l[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i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]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+= 1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else:</a:t>
            </a:r>
          </a:p>
          <a:p>
            <a:pPr marL="40005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  yield r[j]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  j += 1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767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Using generators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58314"/>
            <a:ext cx="10549603" cy="5829272"/>
          </a:xfrm>
        </p:spPr>
        <p:txBody>
          <a:bodyPr>
            <a:normAutofit lnSpcReduction="10000"/>
          </a:bodyPr>
          <a:lstStyle/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g = merge([2,4], [1, 3, 5]) #g is an iterator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while True: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...	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print(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g.__next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__())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1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2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4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5</a:t>
            </a:r>
            <a:endParaRPr lang="en-US" sz="2000" b="1" dirty="0">
              <a:solidFill>
                <a:schemeClr val="folHlink"/>
              </a:solidFill>
              <a:latin typeface="Courier New" pitchFamily="-65" charset="0"/>
              <a:cs typeface="Arial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Traceback (most recent call last):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  File "&lt;stdin&gt;", line 2, in &lt;module&gt;</a:t>
            </a:r>
          </a:p>
          <a:p>
            <a:r>
              <a:rPr lang="en-US" sz="2000" b="1" dirty="0" err="1">
                <a:solidFill>
                  <a:srgbClr val="FF0000"/>
                </a:solidFill>
                <a:latin typeface="Courier" pitchFamily="2" charset="0"/>
              </a:rPr>
              <a:t>StopIteration</a:t>
            </a:r>
            <a:endParaRPr lang="en-US" sz="2000" b="1" dirty="0">
              <a:solidFill>
                <a:srgbClr val="FF0000"/>
              </a:solidFill>
              <a:latin typeface="Courier" pitchFamily="2" charset="0"/>
            </a:endParaRPr>
          </a:p>
          <a:p>
            <a:pPr eaLnBrk="0" hangingPunct="0">
              <a:defRPr/>
            </a:pPr>
            <a:endParaRPr lang="en-US" sz="2000" b="1" dirty="0">
              <a:solidFill>
                <a:srgbClr val="FF0000"/>
              </a:solidFill>
              <a:latin typeface="Courier New" pitchFamily="-65" charset="0"/>
              <a:cs typeface="Arial" charset="0"/>
            </a:endParaRP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[x for x in merge([1,3,5],[2,4])]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[1, 2, 3, 4, 5]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514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23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 and exceptions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58314"/>
            <a:ext cx="10549603" cy="5829272"/>
          </a:xfrm>
        </p:spPr>
        <p:txBody>
          <a:bodyPr>
            <a:normAutofit/>
          </a:bodyPr>
          <a:lstStyle/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g = merge([2,4], [1, 3, 5])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while True: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try: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  print(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g.__next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__())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except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StopIteration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      print('Done’)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      break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</a:rPr>
              <a:t>... 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1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2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4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5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Done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577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24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Generator comprehensions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58314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Review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: </a:t>
            </a:r>
            <a:r>
              <a:rPr lang="en-US" b="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generators are good for aggregating items.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latin typeface="Courier New" panose="02070309020205020404" pitchFamily="49" charset="0"/>
              <a:ea typeface="ＭＳ Ｐゴシック" pitchFamily="34" charset="-128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b="1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For example, in Python 2,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</a:t>
            </a: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)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)</a:t>
            </a:r>
            <a:r>
              <a:rPr lang="en-US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was </a:t>
            </a:r>
            <a:r>
              <a:rPr lang="en-US" i="1" dirty="0">
                <a:solidFill>
                  <a:srgbClr val="008000"/>
                </a:solidFill>
                <a:ea typeface="ＭＳ Ｐゴシック" pitchFamily="34" charset="-128"/>
              </a:rPr>
              <a:t>much faster than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sum(range(n))</a:t>
            </a:r>
            <a:r>
              <a:rPr lang="en-US" i="1" dirty="0">
                <a:solidFill>
                  <a:srgbClr val="008000"/>
                </a:solidFill>
                <a:ea typeface="ＭＳ Ｐゴシック" pitchFamily="34" charset="-128"/>
              </a:rPr>
              <a:t>for large 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i="1" dirty="0">
              <a:solidFill>
                <a:srgbClr val="008000"/>
              </a:solidFill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Similarly,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&gt;&gt;&gt; sum(x for x in </a:t>
            </a:r>
            <a:r>
              <a:rPr lang="en-US" b="1" kern="0" dirty="0" err="1">
                <a:latin typeface="Courier New" pitchFamily="49" charset="0"/>
              </a:rPr>
              <a:t>xrange</a:t>
            </a:r>
            <a:r>
              <a:rPr lang="en-US" b="1" kern="0" dirty="0">
                <a:latin typeface="Courier New" pitchFamily="49" charset="0"/>
              </a:rPr>
              <a:t>(10**8) if x%5==0)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999999950000000L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ea typeface="ＭＳ Ｐゴシック" pitchFamily="34" charset="-128"/>
              </a:rPr>
              <a:t>which uses a </a:t>
            </a:r>
            <a:r>
              <a:rPr lang="en-US" b="1" i="1" dirty="0">
                <a:solidFill>
                  <a:schemeClr val="accent2"/>
                </a:solidFill>
                <a:ea typeface="ＭＳ Ｐゴシック" pitchFamily="34" charset="-128"/>
              </a:rPr>
              <a:t>generator comprehension </a:t>
            </a:r>
            <a:r>
              <a:rPr lang="en-US" b="1" dirty="0">
                <a:solidFill>
                  <a:schemeClr val="accent2"/>
                </a:solidFill>
                <a:ea typeface="ＭＳ Ｐゴシック" pitchFamily="34" charset="-128"/>
              </a:rPr>
              <a:t>is much faster than</a:t>
            </a:r>
          </a:p>
          <a:p>
            <a:pPr marL="0" indent="0" algn="ctr" eaLnBrk="1" hangingPunct="1">
              <a:lnSpc>
                <a:spcPct val="90000"/>
              </a:lnSpc>
              <a:buNone/>
            </a:pPr>
            <a:endParaRPr lang="en-US" b="1" dirty="0">
              <a:ea typeface="ＭＳ Ｐゴシック" pitchFamily="34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&gt;&gt;&gt; sum([x for x in </a:t>
            </a:r>
            <a:r>
              <a:rPr lang="en-US" b="1" kern="0" dirty="0" err="1">
                <a:latin typeface="Courier New" pitchFamily="49" charset="0"/>
              </a:rPr>
              <a:t>xrange</a:t>
            </a:r>
            <a:r>
              <a:rPr lang="en-US" b="1" kern="0" dirty="0">
                <a:latin typeface="Courier New" pitchFamily="49" charset="0"/>
              </a:rPr>
              <a:t>(10**8) if x%5==0])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999999950000000L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ea typeface="ＭＳ Ｐゴシック" pitchFamily="34" charset="-128"/>
              </a:rPr>
              <a:t>which creates the entire list before computing the sum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622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4400" dirty="0"/>
              <a:t>Imports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25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96F1A-2AD6-409E-B86E-3E2BD2B83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681" y="3743726"/>
            <a:ext cx="1499558" cy="2047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6B573E-B894-45BA-B079-A3BF483B4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689" y="3428999"/>
            <a:ext cx="3441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Import Modules and Files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028728"/>
            <a:ext cx="10549603" cy="5829272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 math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math.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(9)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3.0</a:t>
            </a:r>
            <a:endParaRPr lang="en-US" sz="9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b="1" dirty="0">
              <a:latin typeface="Arial" panose="020B0604020202020204" pitchFamily="34" charset="0"/>
              <a:ea typeface="Courier New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ea typeface="Courier New" charset="0"/>
                <a:cs typeface="Arial" panose="020B0604020202020204" pitchFamily="34" charset="0"/>
              </a:rPr>
              <a:t># Not as good to do this: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from math import *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sqrt(9)	# unclear where function defined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 queue as Q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q =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Q.PriorityQueue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q.put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(10)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q.put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(1)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q.put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(5)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while not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q.empty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print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q.get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1, 5, 10</a:t>
            </a:r>
            <a:endParaRPr lang="en-US" sz="900" b="1" dirty="0">
              <a:latin typeface="Courier New" charset="0"/>
              <a:ea typeface="Courier New" charset="0"/>
              <a:cs typeface="Courier New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Google Shape;75;g92b3bf485b_0_0">
            <a:extLst>
              <a:ext uri="{FF2B5EF4-FFF2-40B4-BE49-F238E27FC236}">
                <a16:creationId xmlns:a16="http://schemas.microsoft.com/office/drawing/2014/main" id="{C38B9894-8B33-46DC-8619-B4577738AC0D}"/>
              </a:ext>
            </a:extLst>
          </p:cNvPr>
          <p:cNvSpPr/>
          <p:nvPr/>
        </p:nvSpPr>
        <p:spPr>
          <a:xfrm>
            <a:off x="5345834" y="3842431"/>
            <a:ext cx="4003891" cy="971400"/>
          </a:xfrm>
          <a:prstGeom prst="wedgeRoundRectCallout">
            <a:avLst>
              <a:gd name="adj1" fmla="val -78882"/>
              <a:gd name="adj2" fmla="val -6354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Hint: Super useful for </a:t>
            </a:r>
            <a:b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search algorithms</a:t>
            </a:r>
          </a:p>
        </p:txBody>
      </p:sp>
    </p:spTree>
    <p:extLst>
      <p:ext uri="{BB962C8B-B14F-4D97-AF65-F5344CB8AC3E}">
        <p14:creationId xmlns:p14="http://schemas.microsoft.com/office/powerpoint/2010/main" val="1843370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Import Modules and Files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945508"/>
            <a:ext cx="10549603" cy="5829272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latin typeface="Arial" panose="020B0604020202020204" pitchFamily="34" charset="0"/>
                <a:ea typeface="Courier New" charset="0"/>
                <a:cs typeface="Arial" panose="020B0604020202020204" pitchFamily="34" charset="0"/>
              </a:rPr>
              <a:t># homework1.py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def concatenate(seqs):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    return [seq for seq in seqs] # This is wrong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2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latin typeface="Arial" panose="020B0604020202020204" pitchFamily="34" charset="0"/>
                <a:ea typeface="Courier New" charset="0"/>
                <a:cs typeface="Arial" panose="020B0604020202020204" pitchFamily="34" charset="0"/>
              </a:rPr>
              <a:t># run python interactive interpreter (REPL) in directory of homework1.py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&gt;&gt;&gt; import homework1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&gt;&gt;&gt; assert homework1.concatenate</a:t>
            </a:r>
            <a:r>
              <a:rPr lang="sk-SK" sz="2200" b="1" dirty="0">
                <a:latin typeface="Courier New" charset="0"/>
                <a:ea typeface="Courier New" charset="0"/>
                <a:cs typeface="Courier New" charset="0"/>
              </a:rPr>
              <a:t>([[1, 2], [3, 4]]) == \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sk-SK" sz="2200" b="1" dirty="0">
                <a:latin typeface="Courier New" charset="0"/>
                <a:ea typeface="Courier New" charset="0"/>
                <a:cs typeface="Courier New" charset="0"/>
              </a:rPr>
              <a:t>        [1, 2, 3,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sk-SK" sz="2200" b="1" dirty="0">
                <a:latin typeface="Courier New" charset="0"/>
                <a:ea typeface="Courier New" charset="0"/>
                <a:cs typeface="Courier New" charset="0"/>
              </a:rPr>
              <a:t>4]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AssertionError</a:t>
            </a:r>
            <a:endParaRPr lang="en-US" sz="2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200" b="1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2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22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importlib</a:t>
            </a:r>
            <a:r>
              <a:rPr lang="en-US" sz="22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#after fixing homework1</a:t>
            </a:r>
            <a:endParaRPr lang="en-US" sz="2200" b="1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2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importlib</a:t>
            </a:r>
            <a:r>
              <a:rPr lang="en-US" sz="2200" b="1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22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reload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(homework1)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Google Shape;75;g92b3bf485b_0_0">
            <a:extLst>
              <a:ext uri="{FF2B5EF4-FFF2-40B4-BE49-F238E27FC236}">
                <a16:creationId xmlns:a16="http://schemas.microsoft.com/office/drawing/2014/main" id="{D8B7C1ED-2DCB-084A-B4F1-3825965B47B3}"/>
              </a:ext>
            </a:extLst>
          </p:cNvPr>
          <p:cNvSpPr/>
          <p:nvPr/>
        </p:nvSpPr>
        <p:spPr>
          <a:xfrm>
            <a:off x="7146291" y="4121063"/>
            <a:ext cx="3802984" cy="1176059"/>
          </a:xfrm>
          <a:prstGeom prst="wedgeRoundRectCallout">
            <a:avLst>
              <a:gd name="adj1" fmla="val -60424"/>
              <a:gd name="adj2" fmla="val 92936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Tip: </a:t>
            </a:r>
            <a:r>
              <a:rPr lang="en-US" sz="250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importlib</a:t>
            </a: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is useful for reloading code from a file.</a:t>
            </a:r>
          </a:p>
        </p:txBody>
      </p:sp>
    </p:spTree>
    <p:extLst>
      <p:ext uri="{BB962C8B-B14F-4D97-AF65-F5344CB8AC3E}">
        <p14:creationId xmlns:p14="http://schemas.microsoft.com/office/powerpoint/2010/main" val="747410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1B2D4-59A3-CD46-BCBB-2294EE6BF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 is the The Python Package Installer</a:t>
            </a:r>
          </a:p>
          <a:p>
            <a:r>
              <a:rPr lang="en-US" dirty="0"/>
              <a:t>It allows you to install a huge range of external libraries that have been packaged up and that are listed in the Python Package Index</a:t>
            </a:r>
          </a:p>
          <a:p>
            <a:r>
              <a:rPr lang="en-US" dirty="0"/>
              <a:t>You run it from the command line:</a:t>
            </a:r>
          </a:p>
          <a:p>
            <a:pPr lvl="1"/>
            <a:r>
              <a:rPr lang="en-US" dirty="0"/>
              <a:t>pip install </a:t>
            </a:r>
            <a:r>
              <a:rPr lang="en-US" dirty="0" err="1"/>
              <a:t>package_name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 Google </a:t>
            </a:r>
            <a:r>
              <a:rPr lang="en-US" dirty="0" err="1"/>
              <a:t>Colab</a:t>
            </a:r>
            <a:r>
              <a:rPr lang="en-US" dirty="0"/>
              <a:t>, you can run command line arguments in the Python notebook by prefacing the commands with !:</a:t>
            </a:r>
          </a:p>
          <a:p>
            <a:pPr lvl="1"/>
            <a:r>
              <a:rPr lang="en-US" dirty="0"/>
              <a:t>!pip install </a:t>
            </a:r>
            <a:r>
              <a:rPr lang="en-US" dirty="0" err="1"/>
              <a:t>nltk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6EF26-E70A-DB49-9E3D-BD5137F2E7E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Import and pip</a:t>
            </a:r>
          </a:p>
        </p:txBody>
      </p:sp>
    </p:spTree>
    <p:extLst>
      <p:ext uri="{BB962C8B-B14F-4D97-AF65-F5344CB8AC3E}">
        <p14:creationId xmlns:p14="http://schemas.microsoft.com/office/powerpoint/2010/main" val="1540388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4800" dirty="0"/>
              <a:t>Functions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28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4" descr="j0133165">
            <a:extLst>
              <a:ext uri="{FF2B5EF4-FFF2-40B4-BE49-F238E27FC236}">
                <a16:creationId xmlns:a16="http://schemas.microsoft.com/office/drawing/2014/main" id="{A0D7E127-9F88-44BE-B158-0A686D0B5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124200"/>
            <a:ext cx="4672013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5A1EA1-FF57-40FD-B77A-E0345D666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006" y="2842632"/>
            <a:ext cx="1371600" cy="9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0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Plan For Python Lecture 2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55200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/>
              <a:t>Generators</a:t>
            </a:r>
            <a:endParaRPr lang="en-US" dirty="0"/>
          </a:p>
          <a:p>
            <a:r>
              <a:rPr lang="en-US" dirty="0"/>
              <a:t>Imports</a:t>
            </a:r>
          </a:p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*</a:t>
            </a:r>
            <a:r>
              <a:rPr lang="en-US" dirty="0" err="1"/>
              <a:t>args</a:t>
            </a:r>
            <a:r>
              <a:rPr lang="en-US" dirty="0"/>
              <a:t>, **</a:t>
            </a:r>
            <a:r>
              <a:rPr lang="en-US" dirty="0" err="1"/>
              <a:t>kwargs</a:t>
            </a:r>
            <a:r>
              <a:rPr lang="en-US" dirty="0"/>
              <a:t>, first class functions</a:t>
            </a:r>
          </a:p>
          <a:p>
            <a:r>
              <a:rPr lang="en-US" dirty="0"/>
              <a:t>Classes</a:t>
            </a:r>
          </a:p>
          <a:p>
            <a:pPr lvl="1"/>
            <a:r>
              <a:rPr lang="en-US" dirty="0"/>
              <a:t>inheritance</a:t>
            </a:r>
          </a:p>
          <a:p>
            <a:pPr lvl="1"/>
            <a:r>
              <a:rPr lang="en-US" dirty="0"/>
              <a:t>“magic” methods (objects behave like built-in types)</a:t>
            </a:r>
          </a:p>
          <a:p>
            <a:r>
              <a:rPr lang="en-US" dirty="0"/>
              <a:t>Profiling</a:t>
            </a:r>
          </a:p>
          <a:p>
            <a:pPr lvl="1"/>
            <a:r>
              <a:rPr lang="en-US" dirty="0" err="1"/>
              <a:t>timeit</a:t>
            </a:r>
            <a:endParaRPr lang="en-US" dirty="0"/>
          </a:p>
          <a:p>
            <a:pPr lvl="1"/>
            <a:r>
              <a:rPr lang="en-US" dirty="0" err="1"/>
              <a:t>cProfile</a:t>
            </a:r>
            <a:endParaRPr lang="en-US" dirty="0"/>
          </a:p>
          <a:p>
            <a:r>
              <a:rPr lang="en-US" dirty="0"/>
              <a:t>Idioms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29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Defining Functions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r>
              <a:rPr lang="en-US" dirty="0">
                <a:latin typeface="Arial" pitchFamily="34" charset="0"/>
              </a:rPr>
              <a:t>Function definition begins with </a:t>
            </a:r>
            <a:r>
              <a:rPr lang="en-US" b="1" dirty="0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dirty="0">
                <a:latin typeface="Arial" panose="020B0604020202020204" pitchFamily="34" charset="0"/>
              </a:rPr>
              <a:t>.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ext Box 12">
            <a:extLst>
              <a:ext uri="{FF2B5EF4-FFF2-40B4-BE49-F238E27FC236}">
                <a16:creationId xmlns:a16="http://schemas.microsoft.com/office/drawing/2014/main" id="{3435206F-4F18-48F2-9F72-52DFBB9AD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673" y="1175914"/>
            <a:ext cx="4019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sz="2000" dirty="0">
                <a:latin typeface="Arial" pitchFamily="34" charset="0"/>
              </a:rPr>
              <a:t>Function name and its arguments.</a:t>
            </a:r>
            <a:endParaRPr lang="en-US" sz="2000" dirty="0">
              <a:solidFill>
                <a:schemeClr val="hlink"/>
              </a:solidFill>
              <a:latin typeface="Arial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7F7A66C-66EA-458C-9085-930D73081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2209800"/>
            <a:ext cx="64754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1143000" lvl="2" indent="-228600">
              <a:spcBef>
                <a:spcPct val="20000"/>
              </a:spcBef>
            </a:pPr>
            <a:r>
              <a:rPr lang="en-US" sz="2000" b="1" dirty="0" err="1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ourier New" pitchFamily="49" charset="0"/>
              </a:rPr>
              <a:t>get_final_answer</a:t>
            </a:r>
            <a:r>
              <a:rPr lang="en-US" sz="2000" b="1" dirty="0">
                <a:latin typeface="Courier New" pitchFamily="49" charset="0"/>
              </a:rPr>
              <a:t>(filename):</a:t>
            </a: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rgbClr val="008000"/>
                </a:solidFill>
                <a:latin typeface="Courier New" pitchFamily="49" charset="0"/>
              </a:rPr>
              <a:t>"""Documentation String"""</a:t>
            </a:r>
            <a:br>
              <a:rPr lang="en-US" sz="2000" b="1" dirty="0">
                <a:latin typeface="Courier New" pitchFamily="49" charset="0"/>
              </a:rPr>
            </a:br>
            <a:r>
              <a:rPr lang="en-US" sz="2000" b="1" dirty="0">
                <a:latin typeface="Courier New" pitchFamily="49" charset="0"/>
              </a:rPr>
              <a:t> line1</a:t>
            </a: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latin typeface="Courier New" pitchFamily="49" charset="0"/>
              </a:rPr>
              <a:t>	 line2</a:t>
            </a: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rgbClr val="FF6600"/>
                </a:solidFill>
                <a:latin typeface="Courier New" pitchFamily="49" charset="0"/>
              </a:rPr>
              <a:t>return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</a:rPr>
              <a:t>total_counter</a:t>
            </a:r>
            <a:endParaRPr lang="en-US" sz="2000" b="1" dirty="0">
              <a:latin typeface="Courier New" pitchFamily="49" charset="0"/>
            </a:endParaRP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solidFill>
                  <a:srgbClr val="FF6600"/>
                </a:solidFill>
                <a:latin typeface="Courier New" pitchFamily="49" charset="0"/>
              </a:rPr>
              <a:t>...</a:t>
            </a:r>
            <a:endParaRPr lang="en-US" sz="2000" b="1" dirty="0">
              <a:latin typeface="Courier New" pitchFamily="49" charset="0"/>
            </a:endParaRP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EEEFCF9E-1AF7-41F3-862C-74512A837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818" y="4800600"/>
            <a:ext cx="38639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sz="2000" dirty="0">
                <a:latin typeface="Arial" pitchFamily="34" charset="0"/>
              </a:rPr>
              <a:t>First line with less </a:t>
            </a:r>
            <a:br>
              <a:rPr lang="en-US" sz="2000" dirty="0">
                <a:latin typeface="Arial" pitchFamily="34" charset="0"/>
              </a:rPr>
            </a:br>
            <a:r>
              <a:rPr lang="en-US" sz="2000" dirty="0">
                <a:latin typeface="Arial" pitchFamily="34" charset="0"/>
              </a:rPr>
              <a:t>indentation is considered to be</a:t>
            </a:r>
            <a:br>
              <a:rPr lang="en-US" sz="2000" dirty="0">
                <a:latin typeface="Arial" pitchFamily="34" charset="0"/>
              </a:rPr>
            </a:br>
            <a:r>
              <a:rPr lang="en-US" sz="2000" dirty="0">
                <a:latin typeface="Arial" pitchFamily="34" charset="0"/>
              </a:rPr>
              <a:t>outside of the function definition.</a:t>
            </a:r>
          </a:p>
        </p:txBody>
      </p:sp>
      <p:sp>
        <p:nvSpPr>
          <p:cNvPr id="6" name="Text Box 16">
            <a:extLst>
              <a:ext uri="{FF2B5EF4-FFF2-40B4-BE49-F238E27FC236}">
                <a16:creationId xmlns:a16="http://schemas.microsoft.com/office/drawing/2014/main" id="{F3A8C2B2-553B-4FF0-BDD9-61301BDDD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650" y="4833664"/>
            <a:ext cx="4076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sz="2000" dirty="0">
                <a:latin typeface="Arial" pitchFamily="34" charset="0"/>
              </a:rPr>
              <a:t>‘return’ indicates the </a:t>
            </a:r>
            <a:br>
              <a:rPr lang="en-US" sz="2000" dirty="0">
                <a:latin typeface="Arial" pitchFamily="34" charset="0"/>
              </a:rPr>
            </a:br>
            <a:r>
              <a:rPr lang="en-US" sz="2000" dirty="0">
                <a:latin typeface="Arial" pitchFamily="34" charset="0"/>
              </a:rPr>
              <a:t>value to be sent back to the caller.</a:t>
            </a:r>
            <a:endParaRPr lang="en-US" sz="2000" dirty="0">
              <a:solidFill>
                <a:schemeClr val="hlink"/>
              </a:solidFill>
              <a:latin typeface="Arial" pitchFamily="34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8DF7492-3514-4084-8000-25C17A43451B}"/>
              </a:ext>
            </a:extLst>
          </p:cNvPr>
          <p:cNvSpPr txBox="1">
            <a:spLocks noChangeArrowheads="1"/>
          </p:cNvSpPr>
          <p:nvPr/>
        </p:nvSpPr>
        <p:spPr>
          <a:xfrm>
            <a:off x="2057400" y="5943600"/>
            <a:ext cx="6248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>
              <a:spcBef>
                <a:spcPct val="0"/>
              </a:spcBef>
              <a:buFont typeface="Symbol" pitchFamily="18" charset="2"/>
              <a:buNone/>
            </a:pPr>
            <a:r>
              <a:rPr lang="en-US" b="1" dirty="0"/>
              <a:t>No declaration of </a:t>
            </a:r>
            <a:r>
              <a:rPr lang="en-US" b="1" u="sng" dirty="0"/>
              <a:t>types</a:t>
            </a:r>
            <a:r>
              <a:rPr lang="en-US" b="1" dirty="0"/>
              <a:t> of arguments or result.</a:t>
            </a:r>
            <a:endParaRPr lang="en-US" sz="2400" b="1" dirty="0"/>
          </a:p>
        </p:txBody>
      </p:sp>
      <p:cxnSp>
        <p:nvCxnSpPr>
          <p:cNvPr id="16" name="Google Shape;76;g92b3bf485b_0_0">
            <a:extLst>
              <a:ext uri="{FF2B5EF4-FFF2-40B4-BE49-F238E27FC236}">
                <a16:creationId xmlns:a16="http://schemas.microsoft.com/office/drawing/2014/main" id="{FBCD1305-529A-455D-A77A-CBDC5C405E50}"/>
              </a:ext>
            </a:extLst>
          </p:cNvPr>
          <p:cNvCxnSpPr>
            <a:cxnSpLocks/>
          </p:cNvCxnSpPr>
          <p:nvPr/>
        </p:nvCxnSpPr>
        <p:spPr>
          <a:xfrm>
            <a:off x="2414773" y="1501949"/>
            <a:ext cx="557027" cy="776168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76;g92b3bf485b_0_0">
            <a:extLst>
              <a:ext uri="{FF2B5EF4-FFF2-40B4-BE49-F238E27FC236}">
                <a16:creationId xmlns:a16="http://schemas.microsoft.com/office/drawing/2014/main" id="{5EC5405E-6519-47EC-A7DF-9B41E7CE32FD}"/>
              </a:ext>
            </a:extLst>
          </p:cNvPr>
          <p:cNvCxnSpPr>
            <a:cxnSpLocks/>
          </p:cNvCxnSpPr>
          <p:nvPr/>
        </p:nvCxnSpPr>
        <p:spPr>
          <a:xfrm flipH="1">
            <a:off x="5502166" y="1501949"/>
            <a:ext cx="1728972" cy="776168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76;g92b3bf485b_0_0">
            <a:extLst>
              <a:ext uri="{FF2B5EF4-FFF2-40B4-BE49-F238E27FC236}">
                <a16:creationId xmlns:a16="http://schemas.microsoft.com/office/drawing/2014/main" id="{5FABD9DF-8252-4F85-B678-E0D62DE37DFC}"/>
              </a:ext>
            </a:extLst>
          </p:cNvPr>
          <p:cNvCxnSpPr>
            <a:cxnSpLocks/>
          </p:cNvCxnSpPr>
          <p:nvPr/>
        </p:nvCxnSpPr>
        <p:spPr>
          <a:xfrm flipH="1">
            <a:off x="7126014" y="1474643"/>
            <a:ext cx="2237607" cy="803474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76;g92b3bf485b_0_0">
            <a:extLst>
              <a:ext uri="{FF2B5EF4-FFF2-40B4-BE49-F238E27FC236}">
                <a16:creationId xmlns:a16="http://schemas.microsoft.com/office/drawing/2014/main" id="{510EA63F-8F2C-4778-BDFE-9AA893F8C42A}"/>
              </a:ext>
            </a:extLst>
          </p:cNvPr>
          <p:cNvCxnSpPr>
            <a:cxnSpLocks/>
          </p:cNvCxnSpPr>
          <p:nvPr/>
        </p:nvCxnSpPr>
        <p:spPr>
          <a:xfrm flipV="1">
            <a:off x="1721090" y="4311869"/>
            <a:ext cx="1250710" cy="526020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76;g92b3bf485b_0_0">
            <a:extLst>
              <a:ext uri="{FF2B5EF4-FFF2-40B4-BE49-F238E27FC236}">
                <a16:creationId xmlns:a16="http://schemas.microsoft.com/office/drawing/2014/main" id="{EC24643A-0052-4F55-A7F0-A7F664EE8F99}"/>
              </a:ext>
            </a:extLst>
          </p:cNvPr>
          <p:cNvCxnSpPr>
            <a:cxnSpLocks/>
          </p:cNvCxnSpPr>
          <p:nvPr/>
        </p:nvCxnSpPr>
        <p:spPr>
          <a:xfrm flipH="1" flipV="1">
            <a:off x="4012324" y="3899559"/>
            <a:ext cx="2777379" cy="1047156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69370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30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Function</a:t>
            </a:r>
            <a:r>
              <a:rPr lang="en-US" sz="3400" dirty="0"/>
              <a:t> overloading? No.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Python doesn’t allow function overloading like Java </a:t>
            </a:r>
            <a:r>
              <a:rPr lang="en-US" dirty="0" err="1"/>
              <a:t>deos</a:t>
            </a:r>
            <a:endParaRPr lang="en-US" dirty="0"/>
          </a:p>
          <a:p>
            <a:pPr lvl="1"/>
            <a:r>
              <a:rPr lang="en-US" dirty="0"/>
              <a:t>Unlike Java, a Python function is specified by its name alone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Two different functions can’t have the same name, even if they have different numbers, order, or names of arguments</a:t>
            </a:r>
          </a:p>
          <a:p>
            <a:pPr lvl="1">
              <a:spcAft>
                <a:spcPts val="600"/>
              </a:spcAft>
            </a:pPr>
            <a:r>
              <a:rPr lang="en-US" i="1" dirty="0"/>
              <a:t>But </a:t>
            </a:r>
            <a:r>
              <a:rPr lang="en-US" b="1" i="1" dirty="0"/>
              <a:t>operator</a:t>
            </a:r>
            <a:r>
              <a:rPr lang="en-US" i="1" dirty="0"/>
              <a:t> overloading – overloading +, ==, -, etc. – is possible using special methods on various classes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is partial support in Python 3, but I don’t recommend it</a:t>
            </a:r>
          </a:p>
          <a:p>
            <a:pPr lvl="1"/>
            <a:r>
              <a:rPr lang="en-US" dirty="0">
                <a:hlinkClick r:id="rId4"/>
              </a:rPr>
              <a:t>Python 3 – Function Overloading with singledispatch</a:t>
            </a:r>
            <a:endParaRPr lang="en-US" dirty="0"/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532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31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Default Values for Arguments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You can provide default values for a function’s arguments </a:t>
            </a:r>
          </a:p>
          <a:p>
            <a:pPr>
              <a:lnSpc>
                <a:spcPct val="90000"/>
              </a:lnSpc>
            </a:pPr>
            <a:r>
              <a:rPr lang="en-US" dirty="0"/>
              <a:t>These arguments are optional when the function is called</a:t>
            </a: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(b, c=3, d=</a:t>
            </a:r>
            <a:r>
              <a:rPr lang="en-US" dirty="0">
                <a:solidFill>
                  <a:srgbClr val="008000"/>
                </a:solidFill>
                <a:latin typeface="Courier New" pitchFamily="49" charset="0"/>
              </a:rPr>
              <a:t>"hello"</a:t>
            </a:r>
            <a:r>
              <a:rPr lang="en-US" dirty="0">
                <a:latin typeface="Courier New" pitchFamily="49" charset="0"/>
              </a:rPr>
              <a:t>):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FF6600"/>
                </a:solidFill>
                <a:latin typeface="Courier New" pitchFamily="49" charset="0"/>
              </a:rPr>
              <a:t>		return</a:t>
            </a:r>
            <a:r>
              <a:rPr lang="en-US" dirty="0">
                <a:latin typeface="Courier New" pitchFamily="49" charset="0"/>
              </a:rPr>
              <a:t> b + c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(5,3,</a:t>
            </a:r>
            <a:r>
              <a:rPr lang="en-US" dirty="0">
                <a:solidFill>
                  <a:srgbClr val="008000"/>
                </a:solidFill>
                <a:latin typeface="Courier New" pitchFamily="49" charset="0"/>
              </a:rPr>
              <a:t>"bob"</a:t>
            </a:r>
            <a:r>
              <a:rPr lang="en-US" dirty="0">
                <a:latin typeface="Courier New" pitchFamily="49" charset="0"/>
              </a:rPr>
              <a:t>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8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(5,3)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8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(5)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8</a:t>
            </a:r>
          </a:p>
          <a:p>
            <a:pPr>
              <a:lnSpc>
                <a:spcPct val="90000"/>
              </a:lnSpc>
            </a:pPr>
            <a:r>
              <a:rPr lang="en-US" dirty="0"/>
              <a:t>Non-default argument should always precede default arguments; otherwise, it reports 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SyntaxError</a:t>
            </a:r>
            <a:endParaRPr lang="en-US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801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Keyword Arguments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Functions can be called with arguments out of order </a:t>
            </a:r>
          </a:p>
          <a:p>
            <a:pPr>
              <a:lnSpc>
                <a:spcPct val="90000"/>
              </a:lnSpc>
            </a:pPr>
            <a:r>
              <a:rPr lang="en-US" dirty="0"/>
              <a:t>These arguments are specified in the call</a:t>
            </a:r>
          </a:p>
          <a:p>
            <a:pPr>
              <a:lnSpc>
                <a:spcPct val="90000"/>
              </a:lnSpc>
            </a:pPr>
            <a:r>
              <a:rPr lang="en-US" dirty="0"/>
              <a:t>Keyword arguments can be used after all other arguments.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(a, b, c):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FF6600"/>
                </a:solidFill>
                <a:latin typeface="Courier New" pitchFamily="49" charset="0"/>
              </a:rPr>
              <a:t>		return</a:t>
            </a:r>
            <a:r>
              <a:rPr lang="en-US" b="1" dirty="0">
                <a:latin typeface="Courier New" pitchFamily="49" charset="0"/>
              </a:rPr>
              <a:t> a – b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b="1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(2, 1, 43)		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# 1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c=43, b=1, a=2</a:t>
            </a:r>
            <a:r>
              <a:rPr lang="en-US" b="1" dirty="0">
                <a:latin typeface="Courier New" pitchFamily="49" charset="0"/>
              </a:rPr>
              <a:t>)	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# 1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(2,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c=43, b=1</a:t>
            </a:r>
            <a:r>
              <a:rPr lang="en-US" b="1" dirty="0">
                <a:latin typeface="Courier New" pitchFamily="49" charset="0"/>
              </a:rPr>
              <a:t>)	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# 1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latin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(a=2, b=3, 5)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"&lt;stdin&gt;", line 1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SyntaxError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positional argument follows keyword argument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6273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33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*</a:t>
            </a:r>
            <a:r>
              <a:rPr lang="en-US" sz="3400" dirty="0" err="1"/>
              <a:t>args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338546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Suppose you want to accept a variable number of </a:t>
            </a:r>
            <a:r>
              <a:rPr lang="en-US" dirty="0">
                <a:solidFill>
                  <a:srgbClr val="FF0000"/>
                </a:solidFill>
              </a:rPr>
              <a:t>non-keyword</a:t>
            </a:r>
            <a:r>
              <a:rPr lang="en-US" dirty="0"/>
              <a:t> arguments to your function.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print_everything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(*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"""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is a tuple of arguments passed to the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"""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count, thing in enumerate(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print('{0}. {1}'.format(count, thing))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9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['a', 'b', 'c']</a:t>
            </a:r>
            <a:endParaRPr lang="en-US" sz="105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print_everything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('a', ’b', 'c')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0. a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1. b </a:t>
            </a:r>
          </a:p>
          <a:p>
            <a:pPr marL="0" lv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2. c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print_everything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# Same results as above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0CAD8F-6E4F-48E0-B984-2D7645029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231" y="63479"/>
            <a:ext cx="1265663" cy="126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21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59141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34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**</a:t>
            </a:r>
            <a:r>
              <a:rPr lang="en-US" sz="3400" dirty="0" err="1"/>
              <a:t>kwargs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Suppose you want to accept a variable number of </a:t>
            </a:r>
            <a:r>
              <a:rPr lang="en-US" dirty="0">
                <a:solidFill>
                  <a:srgbClr val="FF0000"/>
                </a:solidFill>
              </a:rPr>
              <a:t>keyword</a:t>
            </a:r>
            <a:r>
              <a:rPr lang="en-US" dirty="0"/>
              <a:t> arguments to your function.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print_keyword_args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**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#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is a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dict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of the keyword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passed to the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fn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key, value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kwargs.items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#.items() is list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print("%s = %s" % (key, value))</a:t>
            </a: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{'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': 'Bobby', '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': 'Smith'} </a:t>
            </a:r>
            <a:endParaRPr lang="en-US" sz="1200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print_keyword_args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**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 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Bobby 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Smith</a:t>
            </a:r>
            <a:endParaRPr lang="en-US" sz="1200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print_keyword_args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="John",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="Doe")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John 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Doe</a:t>
            </a:r>
            <a:endParaRPr lang="en-US" sz="1200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887F0-C640-4AC5-92CC-D734D2E624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1473" b="11473"/>
          <a:stretch/>
        </p:blipFill>
        <p:spPr>
          <a:xfrm>
            <a:off x="3030441" y="-188964"/>
            <a:ext cx="1568079" cy="16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94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35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000" dirty="0"/>
              <a:t>Python uses dynamic scope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Function sees the most current value of variables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def add(x):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x +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add(5)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20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add(5)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endParaRPr lang="en-US" sz="2000" b="1" dirty="0">
              <a:solidFill>
                <a:schemeClr val="accent2"/>
              </a:solidFill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184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Default Arguments &amp; </a:t>
            </a:r>
            <a:r>
              <a:rPr lang="en-US" sz="3400" dirty="0" err="1"/>
              <a:t>Memoization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i="1" dirty="0"/>
              <a:t>Default parameter values are evaluated only when the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i="1" dirty="0"/>
              <a:t> statement they belong to is first executed.</a:t>
            </a:r>
          </a:p>
          <a:p>
            <a:r>
              <a:rPr lang="en-US" dirty="0"/>
              <a:t>The function uses the same default object each call</a:t>
            </a:r>
          </a:p>
          <a:p>
            <a:endParaRPr lang="en-US" sz="1800" dirty="0">
              <a:latin typeface="Courier" pitchFamily="2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def fib(n,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fibs={}</a:t>
            </a: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if n in fibs: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print('n = %d exists' % n)</a:t>
            </a:r>
            <a:endParaRPr lang="en-US" sz="2000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return fibs[n]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if n &lt;= 1: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fibs[n] = n	#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Changes fibs!!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else: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fibs[n] = fib(n-1) + fib(n-2)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return fibs[n]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7DBFC9-7819-407D-A86B-77744BCA1C9F}"/>
              </a:ext>
            </a:extLst>
          </p:cNvPr>
          <p:cNvSpPr/>
          <p:nvPr/>
        </p:nvSpPr>
        <p:spPr>
          <a:xfrm>
            <a:off x="6708227" y="2819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fib(3)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 exists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2102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Functions are “first-class” objects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First class object</a:t>
            </a:r>
            <a:endParaRPr lang="en-US" b="0" dirty="0"/>
          </a:p>
          <a:p>
            <a:pPr lvl="1"/>
            <a:r>
              <a:rPr lang="en-US" b="0" dirty="0"/>
              <a:t>An entity that can be dynamically created, destroyed, passed to a function, returned as a value, and have all the rights as other variables in the programming language have</a:t>
            </a:r>
            <a:endParaRPr lang="en-US" dirty="0"/>
          </a:p>
          <a:p>
            <a:r>
              <a:rPr lang="en-US" dirty="0"/>
              <a:t>Functions are “first-class citizens”</a:t>
            </a:r>
          </a:p>
          <a:p>
            <a:pPr lvl="1"/>
            <a:r>
              <a:rPr lang="en-US" b="0" dirty="0"/>
              <a:t>Pass functions as arguments to other functions</a:t>
            </a:r>
          </a:p>
          <a:p>
            <a:pPr lvl="1"/>
            <a:r>
              <a:rPr lang="en-US" dirty="0"/>
              <a:t>R</a:t>
            </a:r>
            <a:r>
              <a:rPr lang="en-US" b="0" dirty="0"/>
              <a:t>etur</a:t>
            </a:r>
            <a:r>
              <a:rPr lang="en-US" dirty="0"/>
              <a:t>n</a:t>
            </a:r>
            <a:r>
              <a:rPr lang="en-US" b="0" dirty="0"/>
              <a:t> functions as the values from other functions</a:t>
            </a:r>
          </a:p>
          <a:p>
            <a:pPr lvl="1"/>
            <a:r>
              <a:rPr lang="en-US" b="0" dirty="0"/>
              <a:t>Assign functions to variables or store them in data structures</a:t>
            </a:r>
          </a:p>
          <a:p>
            <a:r>
              <a:rPr lang="en-US" dirty="0"/>
              <a:t>Higher order functions: take functions as input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compose 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x):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(x))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D71F36-6E28-400D-BD34-1E98EE229D2C}"/>
              </a:ext>
            </a:extLst>
          </p:cNvPr>
          <p:cNvSpPr/>
          <p:nvPr/>
        </p:nvSpPr>
        <p:spPr>
          <a:xfrm>
            <a:off x="4679731" y="4740165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compose(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sum, [1, 2, 3])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'6'</a:t>
            </a:r>
          </a:p>
        </p:txBody>
      </p:sp>
    </p:spTree>
    <p:extLst>
      <p:ext uri="{BB962C8B-B14F-4D97-AF65-F5344CB8AC3E}">
        <p14:creationId xmlns:p14="http://schemas.microsoft.com/office/powerpoint/2010/main" val="1166721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Higher Order Functions: Map, Filter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[int(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['1', '2']]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2]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list(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map(int, ['1', '2'])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	#equivalent to above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is_even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x % 2 == 0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[1, 2, 3, 4, 5] if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is_even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)]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 4] 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list(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US" b="1" dirty="0" err="1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is_even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[1, 2, 3, 4, 5])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#equivalent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 x: x%2==0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list(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filter(lambda x: x%2==0, [1, 2, 3, 4, 5])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#also equivalent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094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Review: Iterators</a:t>
            </a:r>
            <a:endParaRPr lang="en-US" dirty="0"/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5;p2">
            <a:extLst>
              <a:ext uri="{FF2B5EF4-FFF2-40B4-BE49-F238E27FC236}">
                <a16:creationId xmlns:a16="http://schemas.microsoft.com/office/drawing/2014/main" id="{EB90FF0D-086E-428D-A440-130B05E622E0}"/>
              </a:ext>
            </a:extLst>
          </p:cNvPr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521  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|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776998-1277-5B47-A542-3A47AC57B7BE}"/>
              </a:ext>
            </a:extLst>
          </p:cNvPr>
          <p:cNvGrpSpPr/>
          <p:nvPr/>
        </p:nvGrpSpPr>
        <p:grpSpPr>
          <a:xfrm>
            <a:off x="978850" y="2639774"/>
            <a:ext cx="10234300" cy="1984051"/>
            <a:chOff x="982318" y="3886200"/>
            <a:chExt cx="7875932" cy="15268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33DD04-0C0E-4540-9C7A-9AE9E1FDF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8400" y="3886200"/>
              <a:ext cx="2609850" cy="152685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61261A-2869-AB4F-96F4-577C69A40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15359" y="3886200"/>
              <a:ext cx="2609850" cy="15268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2DFE41-62B4-3A47-A986-C0BC534B4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2318" y="3886200"/>
              <a:ext cx="2609850" cy="1526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4270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39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000" dirty="0"/>
              <a:t>Sorted list of n-grams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from operator import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itemgetter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Wingdings" pitchFamily="2" charset="2"/>
              <a:buNone/>
              <a:defRPr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calc_ngram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inputstring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ngram_list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[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inputstring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x:x+nlen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] for x in \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range(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inputstring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)-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+ 1)]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{}	 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sz="20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dict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for storing results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n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ngram_list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# collect the distinct n-grams and count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if n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[n] += 1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	else: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[n] = 1 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# human counting numbers start at 1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   # Can set reverse to change order of sort </a:t>
            </a:r>
          </a:p>
          <a:p>
            <a:pPr>
              <a:buNone/>
              <a:defRPr/>
            </a:pP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 # (reverse=True for ascending; reverse=False for descending)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return sorted(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ngram_freq.items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(), \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           key=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itemgetter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(1), reverse=True)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96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5400" dirty="0"/>
              <a:t>Classes and Inheritance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40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D9E0B-94AF-4CE4-8974-ACFB297A4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0" y="3899559"/>
            <a:ext cx="5080000" cy="2463800"/>
          </a:xfrm>
          <a:prstGeom prst="rect">
            <a:avLst/>
          </a:prstGeom>
        </p:spPr>
      </p:pic>
      <p:pic>
        <p:nvPicPr>
          <p:cNvPr id="5" name="Picture 4" descr="BD07897_">
            <a:extLst>
              <a:ext uri="{FF2B5EF4-FFF2-40B4-BE49-F238E27FC236}">
                <a16:creationId xmlns:a16="http://schemas.microsoft.com/office/drawing/2014/main" id="{53761768-C2A9-4580-A7AF-1D4E69115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915" y="3919402"/>
            <a:ext cx="2122488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042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41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353845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Creating a class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927666"/>
            <a:ext cx="10549603" cy="5829272"/>
          </a:xfrm>
        </p:spPr>
        <p:txBody>
          <a:bodyPr>
            <a:normAutofit fontScale="92500"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C00000"/>
                </a:solidFill>
              </a:rPr>
              <a:t>class Student: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</a:t>
            </a:r>
            <a:r>
              <a:rPr lang="en-US" sz="2200" b="1" dirty="0">
                <a:solidFill>
                  <a:srgbClr val="000000"/>
                </a:solidFill>
              </a:rPr>
              <a:t> univ = "</a:t>
            </a:r>
            <a:r>
              <a:rPr lang="en-US" sz="2200" b="1" dirty="0" err="1">
                <a:solidFill>
                  <a:srgbClr val="000000"/>
                </a:solidFill>
              </a:rPr>
              <a:t>upenn</a:t>
            </a:r>
            <a:r>
              <a:rPr lang="en-US" sz="2200" b="1" dirty="0">
                <a:solidFill>
                  <a:srgbClr val="000000"/>
                </a:solidFill>
              </a:rPr>
              <a:t>" # class attribute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endParaRPr lang="en-US" sz="2200" b="1" dirty="0">
              <a:solidFill>
                <a:srgbClr val="00B05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</a:t>
            </a:r>
            <a:r>
              <a:rPr lang="en-US" sz="2200" b="1" dirty="0">
                <a:solidFill>
                  <a:srgbClr val="C00000"/>
                </a:solidFill>
              </a:rPr>
              <a:t>def  </a:t>
            </a:r>
            <a:r>
              <a:rPr lang="en-US" sz="2200" b="1" spc="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200" b="1" dirty="0" err="1">
                <a:solidFill>
                  <a:srgbClr val="C00000"/>
                </a:solidFill>
              </a:rPr>
              <a:t>init</a:t>
            </a:r>
            <a:r>
              <a:rPr lang="en-US" sz="2200" b="1" spc="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200" b="1" dirty="0">
                <a:solidFill>
                  <a:srgbClr val="C00000"/>
                </a:solidFill>
              </a:rPr>
              <a:t>(self, name, dept):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    </a:t>
            </a:r>
            <a:r>
              <a:rPr lang="en-US" sz="2200" b="1" dirty="0" err="1">
                <a:solidFill>
                  <a:srgbClr val="000000"/>
                </a:solidFill>
              </a:rPr>
              <a:t>self.student_name</a:t>
            </a:r>
            <a:r>
              <a:rPr lang="en-US" sz="2200" b="1" dirty="0">
                <a:solidFill>
                  <a:srgbClr val="000000"/>
                </a:solidFill>
              </a:rPr>
              <a:t> = name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        </a:t>
            </a:r>
            <a:r>
              <a:rPr lang="en-US" sz="2200" b="1" dirty="0" err="1">
                <a:solidFill>
                  <a:srgbClr val="000000"/>
                </a:solidFill>
              </a:rPr>
              <a:t>self.student_dept</a:t>
            </a:r>
            <a:r>
              <a:rPr lang="en-US" sz="2200" b="1" dirty="0">
                <a:solidFill>
                  <a:srgbClr val="000000"/>
                </a:solidFill>
              </a:rPr>
              <a:t> = dept</a:t>
            </a:r>
            <a:endParaRPr lang="en-US" sz="2200" b="1" kern="1200" dirty="0">
              <a:solidFill>
                <a:srgbClr val="00000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endParaRPr lang="en-US" sz="2200" b="1" dirty="0">
              <a:solidFill>
                <a:srgbClr val="00B05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</a:t>
            </a:r>
            <a:r>
              <a:rPr lang="en-US" sz="2200" b="1" dirty="0">
                <a:solidFill>
                  <a:srgbClr val="C00000"/>
                </a:solidFill>
              </a:rPr>
              <a:t>def </a:t>
            </a:r>
            <a:r>
              <a:rPr lang="en-US" sz="2200" b="1" dirty="0" err="1">
                <a:solidFill>
                  <a:srgbClr val="C00000"/>
                </a:solidFill>
              </a:rPr>
              <a:t>print_details</a:t>
            </a:r>
            <a:r>
              <a:rPr lang="en-US" sz="2200" b="1" dirty="0">
                <a:solidFill>
                  <a:srgbClr val="C00000"/>
                </a:solidFill>
              </a:rPr>
              <a:t>(self):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   </a:t>
            </a:r>
            <a:r>
              <a:rPr lang="en-US" sz="2200" b="1" dirty="0">
                <a:solidFill>
                  <a:srgbClr val="000000"/>
                </a:solidFill>
              </a:rPr>
              <a:t> print("Name: " + </a:t>
            </a:r>
            <a:r>
              <a:rPr lang="en-US" sz="2200" b="1" dirty="0" err="1">
                <a:solidFill>
                  <a:srgbClr val="000000"/>
                </a:solidFill>
              </a:rPr>
              <a:t>self.student_name</a:t>
            </a:r>
            <a:r>
              <a:rPr lang="en-US" sz="2200" b="1" dirty="0">
                <a:solidFill>
                  <a:srgbClr val="000000"/>
                </a:solidFill>
              </a:rPr>
              <a:t>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        print("Dept: " + </a:t>
            </a:r>
            <a:r>
              <a:rPr lang="en-US" sz="2200" b="1" dirty="0" err="1">
                <a:solidFill>
                  <a:srgbClr val="000000"/>
                </a:solidFill>
              </a:rPr>
              <a:t>self.student_dept</a:t>
            </a:r>
            <a:r>
              <a:rPr lang="en-US" sz="2200" b="1" dirty="0">
                <a:solidFill>
                  <a:srgbClr val="000000"/>
                </a:solidFill>
              </a:rPr>
              <a:t>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      </a:t>
            </a:r>
            <a:endParaRPr lang="en-US" sz="2200" b="1" dirty="0">
              <a:solidFill>
                <a:srgbClr val="00B05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student1 = Student("</a:t>
            </a:r>
            <a:r>
              <a:rPr lang="en-US" sz="2200" b="1" dirty="0" err="1">
                <a:solidFill>
                  <a:srgbClr val="000000"/>
                </a:solidFill>
              </a:rPr>
              <a:t>julie</a:t>
            </a:r>
            <a:r>
              <a:rPr lang="en-US" sz="2200" b="1" dirty="0">
                <a:solidFill>
                  <a:srgbClr val="000000"/>
                </a:solidFill>
              </a:rPr>
              <a:t>", "cis")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student1.print_details()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 err="1">
                <a:solidFill>
                  <a:srgbClr val="000000"/>
                </a:solidFill>
              </a:rPr>
              <a:t>Student.print_details</a:t>
            </a:r>
            <a:r>
              <a:rPr lang="en-US" sz="2200" b="1" dirty="0">
                <a:solidFill>
                  <a:srgbClr val="000000"/>
                </a:solidFill>
              </a:rPr>
              <a:t>(student1)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 err="1">
                <a:solidFill>
                  <a:srgbClr val="000000"/>
                </a:solidFill>
              </a:rPr>
              <a:t>Student.univ</a:t>
            </a:r>
            <a:endParaRPr lang="en-US" sz="2200" b="1" dirty="0">
              <a:solidFill>
                <a:srgbClr val="000000"/>
              </a:solidFill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Google Shape;84;g92b3bf485b_0_0">
            <a:extLst>
              <a:ext uri="{FF2B5EF4-FFF2-40B4-BE49-F238E27FC236}">
                <a16:creationId xmlns:a16="http://schemas.microsoft.com/office/drawing/2014/main" id="{96D53023-434D-4D46-A501-6AA9D4C6D4D1}"/>
              </a:ext>
            </a:extLst>
          </p:cNvPr>
          <p:cNvSpPr/>
          <p:nvPr/>
        </p:nvSpPr>
        <p:spPr>
          <a:xfrm>
            <a:off x="6096000" y="990646"/>
            <a:ext cx="2948636" cy="792093"/>
          </a:xfrm>
          <a:prstGeom prst="wedgeRoundRectCallout">
            <a:avLst>
              <a:gd name="adj1" fmla="val -176285"/>
              <a:gd name="adj2" fmla="val 101013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Called when an object is instantiated</a:t>
            </a:r>
          </a:p>
        </p:txBody>
      </p:sp>
      <p:sp>
        <p:nvSpPr>
          <p:cNvPr id="4" name="Google Shape;84;g92b3bf485b_0_0">
            <a:extLst>
              <a:ext uri="{FF2B5EF4-FFF2-40B4-BE49-F238E27FC236}">
                <a16:creationId xmlns:a16="http://schemas.microsoft.com/office/drawing/2014/main" id="{6AAAF59E-2FE1-4C2C-89F8-8869D83E2E97}"/>
              </a:ext>
            </a:extLst>
          </p:cNvPr>
          <p:cNvSpPr/>
          <p:nvPr/>
        </p:nvSpPr>
        <p:spPr>
          <a:xfrm>
            <a:off x="7180968" y="1960513"/>
            <a:ext cx="2948636" cy="792093"/>
          </a:xfrm>
          <a:prstGeom prst="wedgeRoundRectCallout">
            <a:avLst>
              <a:gd name="adj1" fmla="val -180295"/>
              <a:gd name="adj2" fmla="val -10447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ea typeface="ＭＳ Ｐゴシック" charset="0"/>
              </a:rPr>
              <a:t>Every method begins with the variable </a:t>
            </a:r>
            <a:r>
              <a:rPr lang="en-US" sz="2000" b="1" dirty="0">
                <a:solidFill>
                  <a:srgbClr val="C00000"/>
                </a:solidFill>
              </a:rPr>
              <a:t>self</a:t>
            </a:r>
          </a:p>
        </p:txBody>
      </p:sp>
      <p:sp>
        <p:nvSpPr>
          <p:cNvPr id="5" name="Google Shape;84;g92b3bf485b_0_0">
            <a:extLst>
              <a:ext uri="{FF2B5EF4-FFF2-40B4-BE49-F238E27FC236}">
                <a16:creationId xmlns:a16="http://schemas.microsoft.com/office/drawing/2014/main" id="{B22DE8FF-D81E-4DBE-A81A-B5B7078EE12E}"/>
              </a:ext>
            </a:extLst>
          </p:cNvPr>
          <p:cNvSpPr/>
          <p:nvPr/>
        </p:nvSpPr>
        <p:spPr>
          <a:xfrm>
            <a:off x="7570318" y="3446255"/>
            <a:ext cx="2948636" cy="792093"/>
          </a:xfrm>
          <a:prstGeom prst="wedgeRoundRectCallout">
            <a:avLst>
              <a:gd name="adj1" fmla="val -180295"/>
              <a:gd name="adj2" fmla="val -10447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Another member method</a:t>
            </a:r>
          </a:p>
        </p:txBody>
      </p:sp>
      <p:sp>
        <p:nvSpPr>
          <p:cNvPr id="6" name="Google Shape;84;g92b3bf485b_0_0">
            <a:extLst>
              <a:ext uri="{FF2B5EF4-FFF2-40B4-BE49-F238E27FC236}">
                <a16:creationId xmlns:a16="http://schemas.microsoft.com/office/drawing/2014/main" id="{12655573-EAE9-4E17-9597-E9E69861A4A8}"/>
              </a:ext>
            </a:extLst>
          </p:cNvPr>
          <p:cNvSpPr/>
          <p:nvPr/>
        </p:nvSpPr>
        <p:spPr>
          <a:xfrm>
            <a:off x="7570318" y="4889973"/>
            <a:ext cx="2948636" cy="792093"/>
          </a:xfrm>
          <a:prstGeom prst="wedgeRoundRectCallout">
            <a:avLst>
              <a:gd name="adj1" fmla="val -147680"/>
              <a:gd name="adj2" fmla="val 3486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Creating an instance, note no </a:t>
            </a:r>
            <a:r>
              <a:rPr lang="en-US" sz="2000" b="1" dirty="0">
                <a:solidFill>
                  <a:srgbClr val="FF3300"/>
                </a:solidFill>
              </a:rPr>
              <a:t>self</a:t>
            </a:r>
            <a:endParaRPr lang="en-US" sz="3600" b="1" dirty="0">
              <a:solidFill>
                <a:srgbClr val="FF3300"/>
              </a:solidFill>
            </a:endParaRPr>
          </a:p>
        </p:txBody>
      </p:sp>
      <p:sp>
        <p:nvSpPr>
          <p:cNvPr id="8" name="Google Shape;84;g92b3bf485b_0_0">
            <a:extLst>
              <a:ext uri="{FF2B5EF4-FFF2-40B4-BE49-F238E27FC236}">
                <a16:creationId xmlns:a16="http://schemas.microsoft.com/office/drawing/2014/main" id="{994BA56B-D244-4312-A01D-9E5B0F16F8FE}"/>
              </a:ext>
            </a:extLst>
          </p:cNvPr>
          <p:cNvSpPr/>
          <p:nvPr/>
        </p:nvSpPr>
        <p:spPr>
          <a:xfrm>
            <a:off x="5685871" y="5798043"/>
            <a:ext cx="2948636" cy="685214"/>
          </a:xfrm>
          <a:prstGeom prst="wedgeRoundRectCallout">
            <a:avLst>
              <a:gd name="adj1" fmla="val -111857"/>
              <a:gd name="adj2" fmla="val -67820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Calling methods of an object</a:t>
            </a:r>
          </a:p>
        </p:txBody>
      </p:sp>
    </p:spTree>
    <p:extLst>
      <p:ext uri="{BB962C8B-B14F-4D97-AF65-F5344CB8AC3E}">
        <p14:creationId xmlns:p14="http://schemas.microsoft.com/office/powerpoint/2010/main" val="4236087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Subclasses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 class can </a:t>
            </a:r>
            <a:r>
              <a:rPr lang="en-US" i="1" dirty="0">
                <a:solidFill>
                  <a:srgbClr val="C00000"/>
                </a:solidFill>
              </a:rPr>
              <a:t>extend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/>
              <a:t>the definition of another class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Allows use (or extension) of methods and attributes already defined in the previous one.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New class: </a:t>
            </a:r>
            <a:r>
              <a:rPr lang="en-US" i="1" dirty="0">
                <a:solidFill>
                  <a:srgbClr val="C00000"/>
                </a:solidFill>
              </a:rPr>
              <a:t>subclass</a:t>
            </a:r>
            <a:r>
              <a:rPr lang="en-US" dirty="0"/>
              <a:t>. Original: </a:t>
            </a:r>
            <a:r>
              <a:rPr lang="en-US" i="1" dirty="0">
                <a:solidFill>
                  <a:srgbClr val="C00000"/>
                </a:solidFill>
              </a:rPr>
              <a:t>parent</a:t>
            </a:r>
            <a:r>
              <a:rPr lang="en-US" dirty="0"/>
              <a:t>, </a:t>
            </a:r>
            <a:r>
              <a:rPr lang="en-US" i="1" dirty="0">
                <a:solidFill>
                  <a:srgbClr val="C00000"/>
                </a:solidFill>
              </a:rPr>
              <a:t>ancestor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or </a:t>
            </a:r>
            <a:r>
              <a:rPr lang="en-US" i="1" dirty="0">
                <a:solidFill>
                  <a:srgbClr val="C00000"/>
                </a:solidFill>
              </a:rPr>
              <a:t>superclass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To define a subclass, put the name of the superclass in parentheses after the subclass’s name on the first line of the definition.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dirty="0"/>
            </a:br>
            <a:r>
              <a:rPr lang="en-US" b="0" dirty="0">
                <a:latin typeface="Courier New" pitchFamily="49" charset="0"/>
              </a:rPr>
              <a:t>   </a:t>
            </a:r>
            <a:r>
              <a:rPr lang="en-US" dirty="0">
                <a:solidFill>
                  <a:srgbClr val="FF9933"/>
                </a:solidFill>
                <a:latin typeface="Courier New" pitchFamily="49" charset="0"/>
              </a:rPr>
              <a:t>class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urier New" pitchFamily="49" charset="0"/>
              </a:rPr>
              <a:t>AiStudent</a:t>
            </a:r>
            <a:r>
              <a:rPr lang="en-US" dirty="0">
                <a:latin typeface="Courier New" pitchFamily="49" charset="0"/>
              </a:rPr>
              <a:t>(Student):</a:t>
            </a:r>
          </a:p>
          <a:p>
            <a:pPr>
              <a:lnSpc>
                <a:spcPct val="90000"/>
              </a:lnSpc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/>
              <a:t>Python has no ‘extends’ keyword like Java.</a:t>
            </a:r>
          </a:p>
          <a:p>
            <a:pPr>
              <a:lnSpc>
                <a:spcPct val="90000"/>
              </a:lnSpc>
            </a:pPr>
            <a:r>
              <a:rPr lang="en-US" dirty="0"/>
              <a:t>Multiple inheritance is supported.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603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43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Constructors:  __</a:t>
            </a:r>
            <a:r>
              <a:rPr lang="en-US" sz="3400" dirty="0" err="1"/>
              <a:t>init</a:t>
            </a:r>
            <a:r>
              <a:rPr lang="en-US" sz="3400" dirty="0"/>
              <a:t>__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Very similar to Java</a:t>
            </a:r>
          </a:p>
          <a:p>
            <a:r>
              <a:rPr lang="en-US" dirty="0"/>
              <a:t>Commonly, the ancestor’s 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/>
              <a:t> method is executed in addition to new commands</a:t>
            </a:r>
          </a:p>
          <a:p>
            <a:r>
              <a:rPr lang="en-US" i="1" dirty="0"/>
              <a:t>Must be done explicitly </a:t>
            </a:r>
          </a:p>
          <a:p>
            <a:r>
              <a:rPr lang="en-US" dirty="0"/>
              <a:t>You’ll often see something like this in the 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/>
              <a:t> method of subclasses:</a:t>
            </a:r>
          </a:p>
          <a:p>
            <a:endParaRPr lang="en-US" b="0" dirty="0">
              <a:latin typeface="Courier New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b="1" dirty="0">
                <a:latin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</a:rPr>
              <a:t>parentClass</a:t>
            </a:r>
            <a:r>
              <a:rPr lang="en-US" b="1" dirty="0">
                <a:latin typeface="Courier New" pitchFamily="49" charset="0"/>
              </a:rPr>
              <a:t>.__</a:t>
            </a:r>
            <a:r>
              <a:rPr lang="en-US" b="1" dirty="0" err="1">
                <a:latin typeface="Courier New" pitchFamily="49" charset="0"/>
              </a:rPr>
              <a:t>init</a:t>
            </a:r>
            <a:r>
              <a:rPr lang="en-US" b="1" dirty="0">
                <a:latin typeface="Courier New" pitchFamily="49" charset="0"/>
              </a:rPr>
              <a:t>__(self, x, y) </a:t>
            </a:r>
            <a:br>
              <a:rPr lang="en-US" b="1" dirty="0">
                <a:latin typeface="Courier New" pitchFamily="49" charset="0"/>
              </a:rPr>
            </a:br>
            <a:br>
              <a:rPr lang="en-US" b="0" dirty="0">
                <a:latin typeface="Courier New" pitchFamily="49" charset="0"/>
              </a:rPr>
            </a:br>
            <a:r>
              <a:rPr lang="en-US" dirty="0"/>
              <a:t>where </a:t>
            </a:r>
            <a:r>
              <a:rPr lang="en-US" dirty="0" err="1"/>
              <a:t>parentClass</a:t>
            </a:r>
            <a:r>
              <a:rPr lang="en-US" dirty="0"/>
              <a:t> is the name of the parent’s class</a:t>
            </a:r>
            <a:endParaRPr lang="en-US" dirty="0">
              <a:latin typeface="Courier New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b="1" dirty="0">
                <a:latin typeface="Courier New" pitchFamily="49" charset="0"/>
              </a:rPr>
              <a:t>  Student.__</a:t>
            </a:r>
            <a:r>
              <a:rPr lang="en-US" b="1" dirty="0" err="1">
                <a:latin typeface="Courier New" pitchFamily="49" charset="0"/>
              </a:rPr>
              <a:t>init</a:t>
            </a:r>
            <a:r>
              <a:rPr lang="en-US" b="1" dirty="0">
                <a:latin typeface="Courier New" pitchFamily="49" charset="0"/>
              </a:rPr>
              <a:t>__(self, x, y) </a:t>
            </a:r>
            <a:endParaRPr lang="en-US" b="1" dirty="0"/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727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44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Redefining Methods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Very similar to over-riding methods in Java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To </a:t>
            </a:r>
            <a:r>
              <a:rPr lang="en-US" i="1" dirty="0">
                <a:solidFill>
                  <a:srgbClr val="C00000"/>
                </a:solidFill>
              </a:rPr>
              <a:t>redefine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i="1" dirty="0">
                <a:solidFill>
                  <a:srgbClr val="C00000"/>
                </a:solidFill>
              </a:rPr>
              <a:t>a method </a:t>
            </a:r>
            <a:r>
              <a:rPr lang="en-US" dirty="0"/>
              <a:t>of the parent class, include a new definition using the same name in the subclass.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old code in the parent class won’t get executed.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To execute the method in the parent class </a:t>
            </a:r>
            <a:r>
              <a:rPr lang="en-US" i="1" dirty="0">
                <a:solidFill>
                  <a:srgbClr val="C00000"/>
                </a:solidFill>
              </a:rPr>
              <a:t>in addition to </a:t>
            </a:r>
            <a:r>
              <a:rPr lang="en-US" dirty="0"/>
              <a:t>new code for some method, explicitly call the parent’s version of the method.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b="1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  <a:spcAft>
                <a:spcPts val="1200"/>
              </a:spcAft>
              <a:buFontTx/>
              <a:buNone/>
            </a:pPr>
            <a:r>
              <a:rPr lang="en-US" b="1" dirty="0" err="1">
                <a:latin typeface="Courier New" pitchFamily="49" charset="0"/>
              </a:rPr>
              <a:t>parentClass.methodName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u="sng" dirty="0">
                <a:solidFill>
                  <a:srgbClr val="FF3300"/>
                </a:solidFill>
                <a:latin typeface="Courier New" pitchFamily="49" charset="0"/>
              </a:rPr>
              <a:t>self</a:t>
            </a:r>
            <a:r>
              <a:rPr lang="en-US" b="1" dirty="0">
                <a:latin typeface="Courier New" pitchFamily="49" charset="0"/>
              </a:rPr>
              <a:t>, a, b, c)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ea typeface="+mn-ea"/>
                <a:cs typeface="+mn-cs"/>
              </a:rPr>
              <a:t>The only time you ever explicitly pass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self </a:t>
            </a:r>
            <a:r>
              <a:rPr lang="en-US" b="1" dirty="0">
                <a:ea typeface="+mn-ea"/>
                <a:cs typeface="+mn-cs"/>
              </a:rPr>
              <a:t>as an argument is when calling a method of an ancestor.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use  </a:t>
            </a:r>
            <a:r>
              <a:rPr lang="en-US" b="1" dirty="0" err="1">
                <a:latin typeface="Courier New" pitchFamily="49" charset="0"/>
              </a:rPr>
              <a:t>myOwnSubClass.methodName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</a:rPr>
              <a:t>a,b,c</a:t>
            </a:r>
            <a:r>
              <a:rPr lang="en-US" b="1" dirty="0">
                <a:latin typeface="Courier New" pitchFamily="49" charset="0"/>
              </a:rPr>
              <a:t>)</a:t>
            </a:r>
            <a:endParaRPr lang="en-US" b="1" dirty="0">
              <a:solidFill>
                <a:srgbClr val="FF3300"/>
              </a:solidFill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624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45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Multiple Inheritance can be tricky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A(object):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foo(self):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print('Foo!')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B(object):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foo(self):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print('Foo?')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bar(self):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print('Bar!') 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C(A, B):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foobar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super().foo() # Foo!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super().bar() # Bar!</a:t>
            </a:r>
            <a:endParaRPr lang="en-US" sz="2000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583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7197136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sz="6000" dirty="0"/>
              <a:t>Special Built-In </a:t>
            </a:r>
            <a:br>
              <a:rPr lang="en-US" sz="6000" dirty="0"/>
            </a:br>
            <a:r>
              <a:rPr lang="en-US" sz="6000" dirty="0"/>
              <a:t>Methods and Attributes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46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4" descr="j0091175">
            <a:extLst>
              <a:ext uri="{FF2B5EF4-FFF2-40B4-BE49-F238E27FC236}">
                <a16:creationId xmlns:a16="http://schemas.microsoft.com/office/drawing/2014/main" id="{76A880DB-EACB-460E-AA74-CDE49981C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669" y="4277710"/>
            <a:ext cx="4672013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026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Magic Methods and Duck Typing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C00000"/>
                </a:solidFill>
                <a:ea typeface="Courier New" charset="0"/>
                <a:cs typeface="Courier New" charset="0"/>
              </a:rPr>
              <a:t>Magic Methods </a:t>
            </a:r>
            <a:r>
              <a:rPr lang="en-US" dirty="0">
                <a:ea typeface="Courier New" charset="0"/>
                <a:cs typeface="Courier New" charset="0"/>
              </a:rPr>
              <a:t>allow user-defined classes to behave like built in types</a:t>
            </a:r>
          </a:p>
          <a:p>
            <a:endParaRPr lang="en-US" dirty="0">
              <a:ea typeface="Courier New" charset="0"/>
              <a:cs typeface="Courier New" charset="0"/>
            </a:endParaRPr>
          </a:p>
          <a:p>
            <a:r>
              <a:rPr lang="en-US" i="1" dirty="0">
                <a:solidFill>
                  <a:srgbClr val="C00000"/>
                </a:solidFill>
                <a:ea typeface="Courier New" charset="0"/>
                <a:cs typeface="Courier New" charset="0"/>
              </a:rPr>
              <a:t>Duck typing </a:t>
            </a:r>
            <a:r>
              <a:rPr lang="en-US" dirty="0">
                <a:ea typeface="Courier New" charset="0"/>
                <a:cs typeface="Courier New" charset="0"/>
              </a:rPr>
              <a:t>establishes suitability of an object by determining presence of methods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Does it swim like a duck and quack like a duck? It’s a duck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Not to be confused with ‘rubber duck debugging’ 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F1EB51-EF47-4F6D-BC0F-20F5E510E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192" y="3450316"/>
            <a:ext cx="1638411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37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Magic Methods and Duck Typing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88E6CF3-C1B4-4014-BAB0-0BF7D8B10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49" y="1137177"/>
            <a:ext cx="8053301" cy="52346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1626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Review: Iterator Objects</a:t>
            </a:r>
            <a:endParaRPr lang="en-US" dirty="0"/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55200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b="1" dirty="0" err="1"/>
              <a:t>Iterable</a:t>
            </a:r>
            <a:r>
              <a:rPr lang="en-US" b="1" dirty="0"/>
              <a:t> objects can be used in a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for</a:t>
            </a:r>
            <a:r>
              <a:rPr lang="en-US" b="1" dirty="0"/>
              <a:t> loop because they have an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</a:t>
            </a:r>
            <a:r>
              <a:rPr lang="en-US" b="1" dirty="0"/>
              <a:t> magic method, which converts them to </a:t>
            </a:r>
            <a:r>
              <a:rPr lang="en-US" b="1" dirty="0">
                <a:solidFill>
                  <a:schemeClr val="tx1"/>
                </a:solidFill>
              </a:rPr>
              <a:t>iterator</a:t>
            </a:r>
            <a:r>
              <a:rPr lang="en-US" b="1" dirty="0"/>
              <a:t> objects: </a:t>
            </a:r>
            <a:endParaRPr lang="en-US" dirty="0"/>
          </a:p>
          <a:p>
            <a:pPr marL="101600" indent="0">
              <a:buNone/>
            </a:pPr>
            <a:endParaRPr lang="en-US" b="1" dirty="0"/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k = [1,2,3]</a:t>
            </a:r>
            <a:endParaRPr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endParaRPr lang="en-US" b="1" dirty="0"/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k.__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__()</a:t>
            </a:r>
            <a:endParaRPr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list_iterator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object at 0x104f8ca50&gt;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buNone/>
            </a:pPr>
            <a:endParaRPr lang="en-US" b="1" dirty="0"/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(k)</a:t>
            </a:r>
            <a:endParaRPr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list_iterator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object at 0x104f8ca10&gt;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286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lang="en-US" dirty="0"/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5;p2">
            <a:extLst>
              <a:ext uri="{FF2B5EF4-FFF2-40B4-BE49-F238E27FC236}">
                <a16:creationId xmlns:a16="http://schemas.microsoft.com/office/drawing/2014/main" id="{EB90FF0D-086E-428D-A440-130B05E622E0}"/>
              </a:ext>
            </a:extLst>
          </p:cNvPr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521  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|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71900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49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Example Magic Method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Student:</a:t>
            </a: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	def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(self,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full_name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age):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self.full_name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full_name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self.age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age</a:t>
            </a:r>
          </a:p>
          <a:p>
            <a:pPr>
              <a:buFont typeface="Symbol" pitchFamily="18" charset="2"/>
              <a:buNone/>
            </a:pP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__str__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(self):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"I'm named "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self.full_name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" – age: "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 str(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self.age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pPr>
              <a:buFont typeface="Symbol" pitchFamily="18" charset="2"/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660066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f = Student(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"Bob Smith"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23)</a:t>
            </a:r>
          </a:p>
          <a:p>
            <a:pPr>
              <a:buFont typeface="Symbol" pitchFamily="18" charset="2"/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660066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(f)</a:t>
            </a: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I’m named Bob Smith – age: 23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475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50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Other “Magic” Methods 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Used to implement operator overloading</a:t>
            </a:r>
          </a:p>
          <a:p>
            <a:pPr lvl="1"/>
            <a:r>
              <a:rPr lang="en-US" dirty="0"/>
              <a:t>Most operators trigger a special method, dependent on class</a:t>
            </a:r>
          </a:p>
          <a:p>
            <a:pPr lvl="1"/>
            <a:endParaRPr lang="en-US" dirty="0"/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</a:t>
            </a:r>
            <a:r>
              <a:rPr lang="en-US" b="1" dirty="0" err="1">
                <a:latin typeface="Courier New" pitchFamily="49" charset="0"/>
              </a:rPr>
              <a:t>init</a:t>
            </a:r>
            <a:r>
              <a:rPr lang="en-US" b="1" dirty="0">
                <a:latin typeface="Courier New" pitchFamily="49" charset="0"/>
              </a:rPr>
              <a:t>__</a:t>
            </a:r>
            <a:r>
              <a:rPr lang="en-US" dirty="0">
                <a:latin typeface="Courier New" pitchFamily="49" charset="0"/>
              </a:rPr>
              <a:t>:</a:t>
            </a:r>
            <a:r>
              <a:rPr lang="en-US" dirty="0"/>
              <a:t> The constructor for the class.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</a:t>
            </a:r>
            <a:r>
              <a:rPr lang="en-US" b="1" dirty="0" err="1">
                <a:latin typeface="Courier New" pitchFamily="49" charset="0"/>
              </a:rPr>
              <a:t>len</a:t>
            </a:r>
            <a:r>
              <a:rPr lang="en-US" b="1" dirty="0">
                <a:latin typeface="Courier New" pitchFamily="49" charset="0"/>
              </a:rPr>
              <a:t>__</a:t>
            </a:r>
            <a:r>
              <a:rPr lang="en-US" dirty="0">
                <a:latin typeface="Courier New" pitchFamily="49" charset="0"/>
              </a:rPr>
              <a:t> :</a:t>
            </a:r>
            <a:r>
              <a:rPr lang="en-US" dirty="0"/>
              <a:t> Define how  </a:t>
            </a:r>
            <a:r>
              <a:rPr lang="en-US" b="1" dirty="0" err="1">
                <a:latin typeface="Courier New" pitchFamily="49" charset="0"/>
              </a:rPr>
              <a:t>len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dirty="0"/>
              <a:t> obj </a:t>
            </a:r>
            <a:r>
              <a:rPr lang="en-US" b="1" dirty="0">
                <a:latin typeface="Courier New" pitchFamily="49" charset="0"/>
              </a:rPr>
              <a:t>)</a:t>
            </a:r>
            <a:r>
              <a:rPr lang="en-US" dirty="0"/>
              <a:t> works.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__copy__</a:t>
            </a:r>
            <a:r>
              <a:rPr lang="en-US" dirty="0">
                <a:latin typeface="Courier New" pitchFamily="49" charset="0"/>
              </a:rPr>
              <a:t>:</a:t>
            </a:r>
            <a:r>
              <a:rPr lang="en-US" dirty="0"/>
              <a:t> Define how to copy a class.</a:t>
            </a:r>
          </a:p>
          <a:p>
            <a:pPr lvl="1">
              <a:buNone/>
            </a:pPr>
            <a:r>
              <a:rPr lang="en-US" b="1" dirty="0">
                <a:latin typeface="Courier New" pitchFamily="49" charset="0"/>
              </a:rPr>
              <a:t>__</a:t>
            </a:r>
            <a:r>
              <a:rPr lang="en-US" b="1" dirty="0" err="1">
                <a:latin typeface="Courier New" pitchFamily="49" charset="0"/>
              </a:rPr>
              <a:t>cmp</a:t>
            </a:r>
            <a:r>
              <a:rPr lang="en-US" b="1" dirty="0">
                <a:latin typeface="Courier New" pitchFamily="49" charset="0"/>
              </a:rPr>
              <a:t>__</a:t>
            </a:r>
            <a:r>
              <a:rPr lang="en-US" dirty="0">
                <a:latin typeface="Courier New" pitchFamily="49" charset="0"/>
              </a:rPr>
              <a:t> :</a:t>
            </a:r>
            <a:r>
              <a:rPr lang="en-US" dirty="0"/>
              <a:t> Define how </a:t>
            </a:r>
            <a:r>
              <a:rPr lang="en-US" b="1" dirty="0">
                <a:latin typeface="Courier New" pitchFamily="49" charset="0"/>
              </a:rPr>
              <a:t>==</a:t>
            </a:r>
            <a:r>
              <a:rPr lang="en-US" dirty="0"/>
              <a:t> works for class.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__add__ : </a:t>
            </a:r>
            <a:r>
              <a:rPr lang="en-US" dirty="0"/>
              <a:t>Define how </a:t>
            </a:r>
            <a:r>
              <a:rPr lang="en-US" b="1" dirty="0">
                <a:latin typeface="Courier New" pitchFamily="49" charset="0"/>
              </a:rPr>
              <a:t>+ </a:t>
            </a:r>
            <a:r>
              <a:rPr lang="en-US" dirty="0"/>
              <a:t>works for class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__neg__ : </a:t>
            </a:r>
            <a:r>
              <a:rPr lang="en-US" dirty="0"/>
              <a:t>Define how unary negation works for class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   </a:t>
            </a:r>
          </a:p>
          <a:p>
            <a:r>
              <a:rPr lang="en-US" dirty="0"/>
              <a:t>Other built-in methods allow you to give a class the ability to use [ ] notation like an array or ( ) notation like a function call.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372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51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function level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Rudimentary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import time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t0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time.time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code_block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t1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time.time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total = t1-t0</a:t>
            </a:r>
          </a:p>
          <a:p>
            <a:r>
              <a:rPr lang="en-US" dirty="0" err="1"/>
              <a:t>Timeit</a:t>
            </a:r>
            <a:r>
              <a:rPr lang="en-US" dirty="0"/>
              <a:t> (more precise)</a:t>
            </a:r>
          </a:p>
          <a:p>
            <a:pPr marL="80010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import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timeit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80010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timeit.Timer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(”&lt;statement to time&gt;", ”&lt;setup code&gt;") </a:t>
            </a:r>
          </a:p>
          <a:p>
            <a:pPr marL="80010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t.timeit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1"/>
            <a:r>
              <a:rPr lang="en-US" dirty="0"/>
              <a:t>The second argument is usually an import that sets up a virtual environment for the statement </a:t>
            </a:r>
          </a:p>
          <a:p>
            <a:pPr lvl="1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calls the statement 1 million times and returns the total elapsed time,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dirty="0"/>
              <a:t> argument specifies number of times to run it.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136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script level 1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# to_time.py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range(500000):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yield x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x ^ x ^ x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return 'some result!'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if __name__ == '__main__':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690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53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script level 1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# to_time.py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range(500000):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yield x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x ^ x ^ x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return 'some result!'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if __name__ == '__main__':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982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54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script level 2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 python interactive interpreter (REPL)</a:t>
            </a:r>
          </a:p>
          <a:p>
            <a:pPr marL="0" indent="0">
              <a:buNone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b="1" dirty="0">
                <a:solidFill>
                  <a:srgbClr val="CE3838"/>
                </a:solidFill>
                <a:latin typeface="Courier New" charset="0"/>
                <a:ea typeface="Courier New" charset="0"/>
                <a:cs typeface="Courier New" charset="0"/>
              </a:rPr>
              <a:t>python -m </a:t>
            </a:r>
            <a:r>
              <a:rPr lang="en-US" b="1" dirty="0" err="1">
                <a:solidFill>
                  <a:srgbClr val="CE3838"/>
                </a:solidFill>
                <a:latin typeface="Courier New" charset="0"/>
                <a:ea typeface="Courier New" charset="0"/>
                <a:cs typeface="Courier New" charset="0"/>
              </a:rPr>
              <a:t>cProfile</a:t>
            </a:r>
            <a:r>
              <a:rPr lang="en-US" b="1" dirty="0">
                <a:solidFill>
                  <a:srgbClr val="CE3838"/>
                </a:solidFill>
                <a:latin typeface="Courier New" charset="0"/>
                <a:ea typeface="Courier New" charset="0"/>
                <a:cs typeface="Courier New" charset="0"/>
              </a:rPr>
              <a:t> to_time.py    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500004 function calls in 0.203 seconds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Ordered by: standard name   </a:t>
            </a:r>
          </a:p>
          <a:p>
            <a:pPr marL="0" indent="0">
              <a:buNone/>
            </a:pP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ncalls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tottime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percall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cumtime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percall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filename:lineno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(function)   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    	0.000    0.000    0.203    0.203 	to_time.py:1(&lt;module&gt;)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500001	0.071    0.000    0.071    0.000 	to_time.py:1(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       1    	0.133    0.133    0.203    0.203 	to_time.py:5(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       1    	0.000    0.000    0.000    0.000 	{method 'disable' of '_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lsprof.Profiler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 objects}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For details see </a:t>
            </a:r>
            <a:r>
              <a:rPr lang="en-US" dirty="0">
                <a:ea typeface="Courier New" charset="0"/>
                <a:cs typeface="Courier New" charset="0"/>
                <a:hlinkClick r:id="rId4"/>
              </a:rPr>
              <a:t>https://docs.python.org/3.7/library/profile.html</a:t>
            </a:r>
            <a:endParaRPr lang="en-US" dirty="0">
              <a:ea typeface="Courier New" charset="0"/>
              <a:cs typeface="Courier New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580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55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Idioms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Many frequently-written tasks should be written Python-style even though you could write them Java-style in Python</a:t>
            </a:r>
          </a:p>
          <a:p>
            <a:r>
              <a:rPr lang="en-US" dirty="0"/>
              <a:t>Remember beauty and readability!</a:t>
            </a:r>
          </a:p>
          <a:p>
            <a:endParaRPr lang="en-US" dirty="0"/>
          </a:p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http://safehammad.com/downloads/python-idioms-2014-01-16.pdf</a:t>
            </a:r>
            <a:r>
              <a:rPr lang="en-US" dirty="0"/>
              <a:t> </a:t>
            </a:r>
          </a:p>
          <a:p>
            <a:r>
              <a:rPr lang="en-US" dirty="0"/>
              <a:t>A list of anti-patterns:  </a:t>
            </a:r>
            <a:r>
              <a:rPr lang="en-US" dirty="0">
                <a:hlinkClick r:id="rId5"/>
              </a:rPr>
              <a:t>http://lignos.org/py_antipatterns/</a:t>
            </a:r>
            <a:endParaRPr lang="en-US" dirty="0"/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253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A directed graph class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eaLnBrk="0" hangingPunct="0"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DiGraph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([(1,2),(1,3),(2,4),(4,3),(4,1)])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print(d)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1 -&gt; 2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1 -&gt; 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2 -&gt; 4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4 -&gt; 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4 -&gt; 1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1C2D5-BC7F-4955-9B3B-42D17C407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920" y="2093173"/>
            <a:ext cx="2810859" cy="33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74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A directed graph class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DiGraph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([(1,2),(1,3),(2,4),(4,3),(4,1)])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[v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(1,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2, 4, 3]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[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(4,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[4, 3, 1, 2]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[v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(2,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 4, 3, 1]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[v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(3,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[3]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r>
              <a:rPr lang="en-US" b="1" dirty="0">
                <a:latin typeface="Courier New" panose="02070309020205020404" pitchFamily="49" charset="0"/>
                <a:ea typeface="Courier"/>
                <a:cs typeface="Courier New" panose="02070309020205020404" pitchFamily="49" charset="0"/>
              </a:rPr>
              <a:t>search</a:t>
            </a:r>
            <a:r>
              <a:rPr lang="en-US" b="1" dirty="0">
                <a:latin typeface="Courier"/>
                <a:ea typeface="Courier"/>
                <a:cs typeface="Courier"/>
              </a:rPr>
              <a:t> </a:t>
            </a:r>
            <a:r>
              <a:rPr lang="en-US" b="1" dirty="0">
                <a:latin typeface="Arial" panose="020B0604020202020204" pitchFamily="34" charset="0"/>
              </a:rPr>
              <a:t>method returns a </a:t>
            </a:r>
            <a:r>
              <a:rPr lang="en-US" b="1" i="1" dirty="0">
                <a:latin typeface="Arial" panose="020B0604020202020204" pitchFamily="34" charset="0"/>
              </a:rPr>
              <a:t>generator </a:t>
            </a:r>
            <a:r>
              <a:rPr lang="en-US" b="1" dirty="0">
                <a:latin typeface="Arial" panose="020B0604020202020204" pitchFamily="34" charset="0"/>
              </a:rPr>
              <a:t>for the nodes that can be reached from a given node by following arrows “from tail to head”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1C2D5-BC7F-4955-9B3B-42D17C407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920" y="2093173"/>
            <a:ext cx="2810859" cy="33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89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The </a:t>
            </a:r>
            <a:r>
              <a:rPr lang="en-US" sz="3400" dirty="0" err="1">
                <a:ea typeface="ＭＳ Ｐゴシック" pitchFamily="34" charset="-128"/>
              </a:rPr>
              <a:t>DiGraph</a:t>
            </a:r>
            <a:r>
              <a:rPr lang="en-US" sz="3400" dirty="0">
                <a:ea typeface="ＭＳ Ｐゴシック" pitchFamily="34" charset="-128"/>
              </a:rPr>
              <a:t> constructor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942015"/>
            <a:ext cx="10549603" cy="5829272"/>
          </a:xfrm>
        </p:spPr>
        <p:txBody>
          <a:bodyPr>
            <a:normAutofit lnSpcReduction="10000"/>
          </a:bodyPr>
          <a:lstStyle/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chemeClr val="tx2"/>
                </a:solidFill>
                <a:latin typeface="Courier New" pitchFamily="-65" charset="0"/>
                <a:cs typeface="Arial" charset="0"/>
              </a:rPr>
              <a:t>class </a:t>
            </a:r>
            <a:r>
              <a:rPr lang="en-US" sz="2000" b="1" dirty="0" err="1">
                <a:solidFill>
                  <a:schemeClr val="tx2"/>
                </a:solidFill>
                <a:latin typeface="Courier New" pitchFamily="-65" charset="0"/>
                <a:cs typeface="Arial" charset="0"/>
              </a:rPr>
              <a:t>DiGraph</a:t>
            </a:r>
            <a:r>
              <a:rPr lang="en-US" sz="2000" b="1" dirty="0">
                <a:solidFill>
                  <a:schemeClr val="folHlink"/>
                </a:solidFill>
                <a:latin typeface="Courier New" pitchFamily="-65" charset="0"/>
                <a:cs typeface="Arial" charset="0"/>
              </a:rPr>
              <a:t>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def __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init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__(self, edges):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   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 = {}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</a:t>
            </a:r>
            <a:r>
              <a:rPr lang="en-US" sz="2000" b="1">
                <a:latin typeface="Courier New" pitchFamily="-65" charset="0"/>
                <a:ea typeface="ＭＳ Ｐゴシック" pitchFamily="-65" charset="-128"/>
                <a:cs typeface="+mn-cs"/>
              </a:rPr>
              <a:t>    for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u, v in edges: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	if u not in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: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[u] = [v]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	else: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[u].append(v)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folHlink"/>
              </a:solidFill>
              <a:latin typeface="Courier New" pitchFamily="-65" charset="0"/>
              <a:cs typeface="Arial" charset="0"/>
            </a:endParaRP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def __str__(self):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    return '\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n'.join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(['%s -&gt; %s'%(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u,v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) \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			for u in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 for v in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[u]])</a:t>
            </a:r>
            <a:endParaRPr lang="en-US" sz="2000" b="1" dirty="0">
              <a:solidFill>
                <a:schemeClr val="folHlink"/>
              </a:solidFill>
              <a:latin typeface="Courier New" pitchFamily="-65" charset="0"/>
              <a:cs typeface="Arial" charset="0"/>
            </a:endParaRP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d =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DiGraph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([(1,2),(1,3),(2,4),(4,3),(4,1)])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d.adj</a:t>
            </a:r>
            <a:endParaRPr lang="en-US" sz="2000" b="1" dirty="0">
              <a:latin typeface="Courier New" pitchFamily="-65" charset="0"/>
              <a:ea typeface="ＭＳ Ｐゴシック" pitchFamily="-65" charset="-128"/>
              <a:cs typeface="+mn-cs"/>
            </a:endParaRP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  <a:cs typeface="+mn-cs"/>
              </a:rPr>
              <a:t>{1: [2, 3], 2: [4], 4: [3, 1]}</a:t>
            </a:r>
          </a:p>
          <a:p>
            <a:pPr marL="101600" indent="0" eaLnBrk="0" hangingPunct="0">
              <a:buNone/>
              <a:defRPr/>
            </a:pPr>
            <a:r>
              <a:rPr lang="en-US" b="1" dirty="0">
                <a:latin typeface="Arial" panose="020B0604020202020204" pitchFamily="34" charset="0"/>
              </a:rPr>
              <a:t>The constructor builds a dictionary (</a:t>
            </a:r>
            <a:r>
              <a:rPr lang="en-US"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</a:rPr>
              <a:t>self.adj</a:t>
            </a:r>
            <a:r>
              <a:rPr lang="en-US" b="1" dirty="0">
                <a:latin typeface="Arial" panose="020B0604020202020204" pitchFamily="34" charset="0"/>
              </a:rPr>
              <a:t>) mapping each node name to a list of node names that can be reached by following one edge (an “adjacency list”)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accent2"/>
              </a:solidFill>
              <a:latin typeface="Courier New" pitchFamily="-65" charset="0"/>
              <a:ea typeface="ＭＳ Ｐゴシック" pitchFamily="-65" charset="-128"/>
              <a:cs typeface="+mn-cs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1C2D5-BC7F-4955-9B3B-42D17C407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587" y="811677"/>
            <a:ext cx="2352736" cy="28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15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US" sz="3400" dirty="0"/>
              <a:t>Review: Iterators</a:t>
            </a:r>
            <a:endParaRPr lang="en-US" dirty="0"/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41346" cy="4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US" b="1" dirty="0"/>
              <a:t>Iterators are objects with a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__next__()</a:t>
            </a:r>
            <a:r>
              <a:rPr lang="en-US" b="1" dirty="0"/>
              <a:t> method:</a:t>
            </a:r>
            <a:endParaRPr lang="en-US" dirty="0"/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=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(k)</a:t>
            </a:r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next(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)</a:t>
            </a:r>
          </a:p>
          <a:p>
            <a:pPr marL="101600" lvl="0" indent="0" algn="l">
              <a:spcAft>
                <a:spcPts val="0"/>
              </a:spcAft>
              <a:buSzPts val="2000"/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.__next__()</a:t>
            </a:r>
            <a:endParaRPr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 algn="l">
              <a:spcAft>
                <a:spcPts val="0"/>
              </a:spcAft>
              <a:buSzPts val="2000"/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endParaRPr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next(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)</a:t>
            </a:r>
          </a:p>
          <a:p>
            <a:pPr marL="101600" indent="0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next(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)</a:t>
            </a:r>
          </a:p>
          <a:p>
            <a:pPr marL="101600" indent="0">
              <a:buNone/>
            </a:pPr>
            <a:r>
              <a:rPr lang="en-US" b="1" dirty="0">
                <a:solidFill>
                  <a:srgbClr val="FF0000"/>
                </a:solidFill>
              </a:rPr>
              <a:t>Traceback (most recent call last):</a:t>
            </a:r>
            <a:endParaRPr lang="en-US" dirty="0">
              <a:solidFill>
                <a:srgbClr val="FF0000"/>
              </a:solidFill>
            </a:endParaRPr>
          </a:p>
          <a:p>
            <a:pPr marL="101600" indent="0">
              <a:buNone/>
            </a:pPr>
            <a:r>
              <a:rPr lang="en-US" b="1" dirty="0">
                <a:solidFill>
                  <a:srgbClr val="FF0000"/>
                </a:solidFill>
              </a:rPr>
              <a:t>  File "&lt;stdin&gt;", line 1, in &lt;module&gt;</a:t>
            </a:r>
            <a:endParaRPr lang="en-US" dirty="0">
              <a:solidFill>
                <a:srgbClr val="FF0000"/>
              </a:solidFill>
            </a:endParaRPr>
          </a:p>
          <a:p>
            <a:pPr marL="101600" indent="0">
              <a:buNone/>
            </a:pPr>
            <a:r>
              <a:rPr lang="en-US" b="1" dirty="0" err="1">
                <a:solidFill>
                  <a:srgbClr val="FF0000"/>
                </a:solidFill>
              </a:rPr>
              <a:t>StopIteration</a:t>
            </a:r>
            <a:endParaRPr lang="en-US" dirty="0">
              <a:solidFill>
                <a:srgbClr val="FF0000"/>
              </a:solidFill>
            </a:endParaRPr>
          </a:p>
          <a:p>
            <a:pPr marL="444500" indent="-342900"/>
            <a:r>
              <a:rPr lang="en-US" b="1" dirty="0"/>
              <a:t>Python iterators do not have a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hasnext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()</a:t>
            </a:r>
            <a:r>
              <a:rPr lang="en-US" b="1" dirty="0"/>
              <a:t> method!</a:t>
            </a:r>
            <a:endParaRPr dirty="0"/>
          </a:p>
          <a:p>
            <a:r>
              <a:rPr lang="en-US" b="1" dirty="0"/>
              <a:t>Just catch the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StopIteration</a:t>
            </a:r>
            <a:r>
              <a:rPr lang="en-US" b="1" dirty="0"/>
              <a:t> exception</a:t>
            </a:r>
            <a:endParaRPr b="1" dirty="0"/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5;p2">
            <a:extLst>
              <a:ext uri="{FF2B5EF4-FFF2-40B4-BE49-F238E27FC236}">
                <a16:creationId xmlns:a16="http://schemas.microsoft.com/office/drawing/2014/main" id="{EB90FF0D-086E-428D-A440-130B05E622E0}"/>
              </a:ext>
            </a:extLst>
          </p:cNvPr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521  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|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92429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59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391581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The </a:t>
            </a:r>
            <a:r>
              <a:rPr lang="en-US" sz="3400" dirty="0">
                <a:latin typeface="Courier"/>
                <a:ea typeface="ＭＳ Ｐゴシック" pitchFamily="34" charset="-128"/>
                <a:cs typeface="Courier"/>
              </a:rPr>
              <a:t>search </a:t>
            </a:r>
            <a:r>
              <a:rPr lang="en-US" sz="3400" dirty="0">
                <a:ea typeface="ＭＳ Ｐゴシック" pitchFamily="34" charset="-128"/>
              </a:rPr>
              <a:t>method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840953"/>
            <a:ext cx="10549603" cy="5829272"/>
          </a:xfrm>
        </p:spPr>
        <p:txBody>
          <a:bodyPr>
            <a:normAutofit fontScale="85000" lnSpcReduction="20000"/>
          </a:bodyPr>
          <a:lstStyle/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class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DiGraph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def search(self, u, visited):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# If we haven't already visited this node...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if u not in visited: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# yield it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</a:t>
            </a:r>
            <a:r>
              <a:rPr lang="en-US" sz="2200" b="1" dirty="0">
                <a:solidFill>
                  <a:srgbClr val="C00000"/>
                </a:solidFill>
                <a:latin typeface="Courier New" pitchFamily="-65" charset="0"/>
                <a:cs typeface="Arial" charset="0"/>
              </a:rPr>
              <a:t>yield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u          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# and remember we've visited it now.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visited.add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(u)   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# Then, if there are any adjacent nodes...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if u in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self.adj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: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# for each adjacent node...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for v in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self.adj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[u]: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# search for all nodes reachable from *it*...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for w in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self.search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(v, visited):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  # and yield each one.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  </a:t>
            </a:r>
            <a:r>
              <a:rPr lang="en-US" sz="2200" b="1" dirty="0">
                <a:solidFill>
                  <a:srgbClr val="C00000"/>
                </a:solidFill>
                <a:latin typeface="Courier New" pitchFamily="-65" charset="0"/>
                <a:cs typeface="Arial" charset="0"/>
              </a:rPr>
              <a:t>yield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w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accent2"/>
              </a:solidFill>
              <a:latin typeface="Courier New" pitchFamily="-65" charset="0"/>
              <a:ea typeface="ＭＳ Ｐゴシック" pitchFamily="-65" charset="-128"/>
              <a:cs typeface="+mn-cs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1C2D5-BC7F-4955-9B3B-42D17C407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587" y="811677"/>
            <a:ext cx="2352736" cy="28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9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An Iterator Class</a:t>
            </a:r>
            <a:endParaRPr lang="en-US" dirty="0"/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41346" cy="50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101600" indent="0">
              <a:buNone/>
            </a:pP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class Reverse:</a:t>
            </a:r>
          </a:p>
          <a:p>
            <a:pPr marL="101600" indent="0">
              <a:buNone/>
            </a:pPr>
            <a:r>
              <a:rPr lang="en-US" sz="2400" dirty="0"/>
              <a:t>       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"Iterator for looping over a sequence backwards"</a:t>
            </a:r>
          </a:p>
          <a:p>
            <a:pPr marL="101600" indent="0">
              <a:buNone/>
            </a:pPr>
            <a:r>
              <a:rPr lang="en-US" sz="2400" dirty="0"/>
              <a:t>       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def __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init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__(self, data):</a:t>
            </a:r>
          </a:p>
          <a:p>
            <a:pPr marL="101600" indent="0">
              <a:buNone/>
            </a:pPr>
            <a:r>
              <a:rPr lang="en-US" sz="2400" dirty="0"/>
              <a:t>              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self.data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= data</a:t>
            </a:r>
          </a:p>
          <a:p>
            <a:pPr marL="101600" indent="0">
              <a:buNone/>
            </a:pPr>
            <a:r>
              <a:rPr lang="en-US" sz="2400" dirty="0"/>
              <a:t>              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self.index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=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len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(data)</a:t>
            </a:r>
          </a:p>
          <a:p>
            <a:pPr marL="101600" indent="0">
              <a:buNone/>
            </a:pPr>
            <a:r>
              <a:rPr lang="en-US" sz="2400" dirty="0"/>
              <a:t>       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def __next__(self):</a:t>
            </a:r>
          </a:p>
          <a:p>
            <a:pPr marL="101600" indent="0">
              <a:buNone/>
            </a:pPr>
            <a:r>
              <a:rPr lang="en-US" sz="2400" dirty="0"/>
              <a:t>              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if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self.index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== 0:</a:t>
            </a:r>
          </a:p>
          <a:p>
            <a:pPr marL="101600" indent="0">
              <a:buNone/>
            </a:pPr>
            <a:r>
              <a:rPr lang="en-US" sz="2400" dirty="0"/>
              <a:t>                     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raise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StopIteration</a:t>
            </a:r>
            <a:endParaRPr lang="en-US" sz="24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2400" dirty="0"/>
              <a:t>              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self.index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=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self.index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- 1</a:t>
            </a:r>
          </a:p>
          <a:p>
            <a:pPr marL="101600" indent="0">
              <a:buNone/>
            </a:pPr>
            <a:r>
              <a:rPr lang="en-US" sz="2400" dirty="0"/>
              <a:t>              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return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self.data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[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self.index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]</a:t>
            </a:r>
            <a:endParaRPr sz="24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endParaRPr lang="en-US" sz="24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2400" dirty="0"/>
              <a:t>       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def __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__(self):</a:t>
            </a:r>
            <a:endParaRPr sz="24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2400" dirty="0"/>
              <a:t>              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return self</a:t>
            </a:r>
            <a:endParaRPr sz="24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endParaRPr lang="en-US" sz="24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&gt;&gt;&gt; for char in Reverse('spam'):</a:t>
            </a:r>
            <a:endParaRPr sz="24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2400" dirty="0"/>
              <a:t>              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print(char)</a:t>
            </a:r>
            <a:endParaRPr sz="24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5;p2">
            <a:extLst>
              <a:ext uri="{FF2B5EF4-FFF2-40B4-BE49-F238E27FC236}">
                <a16:creationId xmlns:a16="http://schemas.microsoft.com/office/drawing/2014/main" id="{EB90FF0D-086E-428D-A440-130B05E622E0}"/>
              </a:ext>
            </a:extLst>
          </p:cNvPr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521  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|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40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0872128-B012-4398-A5E5-DE088320B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002" y="5020974"/>
            <a:ext cx="480579" cy="154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7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4000" dirty="0"/>
              <a:t>Generators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16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D5C337-7F49-43A1-962B-A3C14CB91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3733800"/>
            <a:ext cx="1271270" cy="2095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C76653-0A6E-40E9-AF6C-0DA7236E8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3556000"/>
            <a:ext cx="1334282" cy="117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93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Generators: using </a:t>
            </a:r>
            <a:r>
              <a:rPr lang="en-US" sz="3400" dirty="0">
                <a:latin typeface="Courier" pitchFamily="2" charset="0"/>
                <a:ea typeface="ＭＳ Ｐゴシック" pitchFamily="34" charset="-128"/>
              </a:rPr>
              <a:t>yield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83523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Generators are iterators (with </a:t>
            </a:r>
            <a:r>
              <a:rPr lang="en-US" dirty="0">
                <a:latin typeface="Courier" pitchFamily="2" charset="0"/>
                <a:ea typeface="ＭＳ Ｐゴシック" pitchFamily="34" charset="-128"/>
              </a:rPr>
              <a:t>__next()__ </a:t>
            </a:r>
            <a:r>
              <a:rPr lang="en-US" dirty="0">
                <a:ea typeface="ＭＳ Ｐゴシック" pitchFamily="34" charset="-128"/>
              </a:rPr>
              <a:t>method)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Creating Generators: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yield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Functions that contain the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yield</a:t>
            </a:r>
            <a:r>
              <a:rPr lang="en-US" dirty="0">
                <a:ea typeface="ＭＳ Ｐゴシック" pitchFamily="34" charset="-128"/>
              </a:rPr>
              <a:t> keyword </a:t>
            </a:r>
            <a:r>
              <a:rPr lang="en-US" b="1" i="1" dirty="0">
                <a:solidFill>
                  <a:srgbClr val="FF0000"/>
                </a:solidFill>
                <a:ea typeface="ＭＳ Ｐゴシック" pitchFamily="34" charset="-128"/>
              </a:rPr>
              <a:t>automatically</a:t>
            </a:r>
            <a:r>
              <a:rPr lang="en-US" dirty="0">
                <a:ea typeface="ＭＳ Ｐゴシック" pitchFamily="34" charset="-128"/>
              </a:rPr>
              <a:t> return a generator when called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def f(n):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...   yield 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...   yield n+1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type(f)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&lt;class 'function'&gt;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type(f(5))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&lt;class 'generator'&gt;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[</a:t>
            </a:r>
            <a:r>
              <a:rPr lang="en-US" sz="18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for </a:t>
            </a:r>
            <a:r>
              <a:rPr lang="en-US" sz="18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in f(6)]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[6, 7]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81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Generators: What does </a:t>
            </a:r>
            <a:r>
              <a:rPr lang="en-US" sz="3400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yield</a:t>
            </a:r>
            <a:r>
              <a:rPr lang="en-US" sz="3400" dirty="0">
                <a:ea typeface="ＭＳ Ｐゴシック" pitchFamily="34" charset="-128"/>
              </a:rPr>
              <a:t> do?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1137177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Each time we call the __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next__</a:t>
            </a:r>
            <a:r>
              <a:rPr lang="en-US" dirty="0"/>
              <a:t> method of the generator, the method runs until it encounters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en-US" dirty="0"/>
              <a:t> statement, and then it stops and returns the value that was yielded. Next time, it resumes where it left off. </a:t>
            </a:r>
            <a:endParaRPr lang="en-US" dirty="0">
              <a:ea typeface="ＭＳ Ｐゴシック" pitchFamily="34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gen = f(5) # no need to say f(5).__</a:t>
            </a:r>
            <a:r>
              <a:rPr lang="en-US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iter</a:t>
            </a: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gen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&lt;generator object f at 0x1008cc9b0&gt;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gen.__next</a:t>
            </a: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5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next(gen)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6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gen.__next</a:t>
            </a: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endParaRPr lang="en-US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700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43454B"/>
      </a:dk2>
      <a:lt2>
        <a:srgbClr val="CECFD2"/>
      </a:lt2>
      <a:accent1>
        <a:srgbClr val="00246D"/>
      </a:accent1>
      <a:accent2>
        <a:srgbClr val="009999"/>
      </a:accent2>
      <a:accent3>
        <a:srgbClr val="E246AE"/>
      </a:accent3>
      <a:accent4>
        <a:srgbClr val="4471C3"/>
      </a:accent4>
      <a:accent5>
        <a:srgbClr val="5EC0A6"/>
      </a:accent5>
      <a:accent6>
        <a:srgbClr val="D9E8E3"/>
      </a:accent6>
      <a:hlink>
        <a:srgbClr val="C10ADD"/>
      </a:hlink>
      <a:folHlink>
        <a:srgbClr val="7F00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4498</Words>
  <Application>Microsoft Macintosh PowerPoint</Application>
  <PresentationFormat>Widescreen</PresentationFormat>
  <Paragraphs>693</Paragraphs>
  <Slides>50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4" baseType="lpstr">
      <vt:lpstr>Arial</vt:lpstr>
      <vt:lpstr>Calibri</vt:lpstr>
      <vt:lpstr>Courier</vt:lpstr>
      <vt:lpstr>Courier New</vt:lpstr>
      <vt:lpstr>Georgia</vt:lpstr>
      <vt:lpstr>Noto Sans Symbols</vt:lpstr>
      <vt:lpstr>Open Sans</vt:lpstr>
      <vt:lpstr>Open Sans SemiBold</vt:lpstr>
      <vt:lpstr>Roboto Mono</vt:lpstr>
      <vt:lpstr>Symbol</vt:lpstr>
      <vt:lpstr>Times New Roman</vt:lpstr>
      <vt:lpstr>Wingdings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Callison-Burch, Christopher</cp:lastModifiedBy>
  <cp:revision>31</cp:revision>
  <dcterms:created xsi:type="dcterms:W3CDTF">2019-12-03T19:46:34Z</dcterms:created>
  <dcterms:modified xsi:type="dcterms:W3CDTF">2020-09-08T15:38:12Z</dcterms:modified>
</cp:coreProperties>
</file>